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heme/themeOverride1.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1"/>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1247" r:id="rId32"/>
    <p:sldId id="1246" r:id="rId33"/>
    <p:sldId id="292" r:id="rId34"/>
    <p:sldId id="293" r:id="rId35"/>
    <p:sldId id="294" r:id="rId36"/>
    <p:sldId id="295" r:id="rId37"/>
    <p:sldId id="296" r:id="rId38"/>
    <p:sldId id="297" r:id="rId39"/>
    <p:sldId id="298" r:id="rId40"/>
    <p:sldId id="300" r:id="rId41"/>
    <p:sldId id="301" r:id="rId42"/>
    <p:sldId id="302" r:id="rId43"/>
    <p:sldId id="1104" r:id="rId44"/>
    <p:sldId id="1147" r:id="rId45"/>
    <p:sldId id="1150" r:id="rId46"/>
    <p:sldId id="305" r:id="rId47"/>
    <p:sldId id="1151" r:id="rId48"/>
    <p:sldId id="306" r:id="rId49"/>
    <p:sldId id="307" r:id="rId50"/>
    <p:sldId id="308" r:id="rId51"/>
    <p:sldId id="1105" r:id="rId52"/>
    <p:sldId id="1148" r:id="rId53"/>
    <p:sldId id="1152" r:id="rId54"/>
    <p:sldId id="311" r:id="rId55"/>
    <p:sldId id="1153" r:id="rId56"/>
    <p:sldId id="312" r:id="rId57"/>
    <p:sldId id="313" r:id="rId58"/>
    <p:sldId id="314" r:id="rId59"/>
    <p:sldId id="315" r:id="rId60"/>
    <p:sldId id="316" r:id="rId61"/>
    <p:sldId id="1158" r:id="rId62"/>
    <p:sldId id="1156" r:id="rId63"/>
    <p:sldId id="1109" r:id="rId64"/>
    <p:sldId id="1157" r:id="rId65"/>
    <p:sldId id="1110" r:id="rId66"/>
    <p:sldId id="319" r:id="rId67"/>
    <p:sldId id="847" r:id="rId68"/>
    <p:sldId id="320" r:id="rId69"/>
    <p:sldId id="1149" r:id="rId70"/>
    <p:sldId id="1111" r:id="rId71"/>
    <p:sldId id="1154" r:id="rId72"/>
    <p:sldId id="1107" r:id="rId73"/>
    <p:sldId id="1155" r:id="rId74"/>
    <p:sldId id="1108" r:id="rId75"/>
    <p:sldId id="1106" r:id="rId76"/>
    <p:sldId id="321" r:id="rId77"/>
    <p:sldId id="322" r:id="rId78"/>
    <p:sldId id="323" r:id="rId79"/>
    <p:sldId id="324" r:id="rId80"/>
    <p:sldId id="325" r:id="rId81"/>
    <p:sldId id="326" r:id="rId82"/>
    <p:sldId id="327" r:id="rId83"/>
    <p:sldId id="328" r:id="rId84"/>
    <p:sldId id="329" r:id="rId85"/>
    <p:sldId id="330" r:id="rId86"/>
    <p:sldId id="848" r:id="rId87"/>
    <p:sldId id="849" r:id="rId88"/>
    <p:sldId id="851" r:id="rId89"/>
    <p:sldId id="331" r:id="rId90"/>
    <p:sldId id="1144" r:id="rId91"/>
    <p:sldId id="336" r:id="rId92"/>
    <p:sldId id="852" r:id="rId93"/>
    <p:sldId id="334" r:id="rId94"/>
    <p:sldId id="337" r:id="rId95"/>
    <p:sldId id="338" r:id="rId96"/>
    <p:sldId id="339" r:id="rId97"/>
    <p:sldId id="1159" r:id="rId98"/>
    <p:sldId id="1163" r:id="rId99"/>
    <p:sldId id="1160" r:id="rId100"/>
    <p:sldId id="1164" r:id="rId101"/>
    <p:sldId id="1161" r:id="rId102"/>
    <p:sldId id="1165" r:id="rId103"/>
    <p:sldId id="1167" r:id="rId104"/>
    <p:sldId id="1162" r:id="rId105"/>
    <p:sldId id="1166" r:id="rId106"/>
    <p:sldId id="1140" r:id="rId107"/>
    <p:sldId id="340" r:id="rId108"/>
    <p:sldId id="341" r:id="rId109"/>
    <p:sldId id="342" r:id="rId110"/>
    <p:sldId id="343" r:id="rId111"/>
    <p:sldId id="344" r:id="rId112"/>
    <p:sldId id="345" r:id="rId113"/>
    <p:sldId id="346" r:id="rId114"/>
    <p:sldId id="347" r:id="rId115"/>
    <p:sldId id="348" r:id="rId116"/>
    <p:sldId id="349" r:id="rId117"/>
    <p:sldId id="350" r:id="rId118"/>
    <p:sldId id="351" r:id="rId119"/>
    <p:sldId id="352" r:id="rId120"/>
    <p:sldId id="1079" r:id="rId121"/>
    <p:sldId id="1080" r:id="rId122"/>
    <p:sldId id="353" r:id="rId123"/>
    <p:sldId id="354" r:id="rId124"/>
    <p:sldId id="355" r:id="rId125"/>
    <p:sldId id="356" r:id="rId126"/>
    <p:sldId id="357" r:id="rId127"/>
    <p:sldId id="358" r:id="rId128"/>
    <p:sldId id="359" r:id="rId129"/>
    <p:sldId id="360" r:id="rId130"/>
    <p:sldId id="361" r:id="rId131"/>
    <p:sldId id="1131" r:id="rId132"/>
    <p:sldId id="362" r:id="rId133"/>
    <p:sldId id="365" r:id="rId134"/>
    <p:sldId id="366" r:id="rId135"/>
    <p:sldId id="367" r:id="rId136"/>
    <p:sldId id="368" r:id="rId137"/>
    <p:sldId id="369" r:id="rId138"/>
    <p:sldId id="371" r:id="rId139"/>
    <p:sldId id="1126" r:id="rId140"/>
    <p:sldId id="372" r:id="rId141"/>
    <p:sldId id="1125" r:id="rId142"/>
    <p:sldId id="373" r:id="rId143"/>
    <p:sldId id="374" r:id="rId144"/>
    <p:sldId id="375" r:id="rId145"/>
    <p:sldId id="376" r:id="rId146"/>
    <p:sldId id="377" r:id="rId147"/>
    <p:sldId id="380" r:id="rId148"/>
    <p:sldId id="381" r:id="rId149"/>
    <p:sldId id="382" r:id="rId150"/>
    <p:sldId id="383" r:id="rId151"/>
    <p:sldId id="1081" r:id="rId152"/>
    <p:sldId id="384" r:id="rId153"/>
    <p:sldId id="385" r:id="rId154"/>
    <p:sldId id="386" r:id="rId155"/>
    <p:sldId id="387" r:id="rId156"/>
    <p:sldId id="388" r:id="rId157"/>
    <p:sldId id="389" r:id="rId158"/>
    <p:sldId id="390" r:id="rId159"/>
    <p:sldId id="391" r:id="rId160"/>
    <p:sldId id="853" r:id="rId161"/>
    <p:sldId id="1102" r:id="rId162"/>
    <p:sldId id="855" r:id="rId163"/>
    <p:sldId id="856" r:id="rId164"/>
    <p:sldId id="857" r:id="rId165"/>
    <p:sldId id="858" r:id="rId166"/>
    <p:sldId id="1251" r:id="rId167"/>
    <p:sldId id="393" r:id="rId168"/>
    <p:sldId id="394" r:id="rId169"/>
    <p:sldId id="395" r:id="rId170"/>
    <p:sldId id="397" r:id="rId171"/>
    <p:sldId id="398" r:id="rId172"/>
    <p:sldId id="402" r:id="rId173"/>
    <p:sldId id="403" r:id="rId174"/>
    <p:sldId id="404" r:id="rId175"/>
    <p:sldId id="405" r:id="rId176"/>
    <p:sldId id="406" r:id="rId177"/>
    <p:sldId id="413" r:id="rId178"/>
    <p:sldId id="414" r:id="rId179"/>
    <p:sldId id="415" r:id="rId180"/>
    <p:sldId id="416" r:id="rId181"/>
    <p:sldId id="417" r:id="rId182"/>
    <p:sldId id="418" r:id="rId183"/>
    <p:sldId id="419" r:id="rId184"/>
    <p:sldId id="420" r:id="rId185"/>
    <p:sldId id="421" r:id="rId186"/>
    <p:sldId id="1113" r:id="rId187"/>
    <p:sldId id="1042" r:id="rId188"/>
    <p:sldId id="1114" r:id="rId189"/>
    <p:sldId id="1127" r:id="rId190"/>
    <p:sldId id="1115" r:id="rId191"/>
    <p:sldId id="1116" r:id="rId192"/>
    <p:sldId id="428" r:id="rId193"/>
    <p:sldId id="429" r:id="rId194"/>
    <p:sldId id="1128" r:id="rId195"/>
    <p:sldId id="1248" r:id="rId196"/>
    <p:sldId id="1215" r:id="rId197"/>
    <p:sldId id="1249" r:id="rId198"/>
    <p:sldId id="1212" r:id="rId199"/>
    <p:sldId id="1213" r:id="rId200"/>
    <p:sldId id="1216" r:id="rId201"/>
    <p:sldId id="1210" r:id="rId202"/>
    <p:sldId id="1250" r:id="rId203"/>
    <p:sldId id="1217" r:id="rId204"/>
    <p:sldId id="1226" r:id="rId205"/>
    <p:sldId id="434" r:id="rId206"/>
    <p:sldId id="435" r:id="rId207"/>
    <p:sldId id="436" r:id="rId208"/>
    <p:sldId id="437" r:id="rId209"/>
    <p:sldId id="438" r:id="rId210"/>
    <p:sldId id="443" r:id="rId211"/>
    <p:sldId id="445" r:id="rId212"/>
    <p:sldId id="446" r:id="rId213"/>
    <p:sldId id="440" r:id="rId214"/>
    <p:sldId id="441" r:id="rId215"/>
    <p:sldId id="442" r:id="rId216"/>
    <p:sldId id="453" r:id="rId217"/>
    <p:sldId id="454" r:id="rId218"/>
    <p:sldId id="455" r:id="rId219"/>
    <p:sldId id="456" r:id="rId220"/>
    <p:sldId id="457" r:id="rId221"/>
    <p:sldId id="458" r:id="rId222"/>
    <p:sldId id="459" r:id="rId223"/>
    <p:sldId id="460" r:id="rId224"/>
    <p:sldId id="461" r:id="rId225"/>
    <p:sldId id="462" r:id="rId226"/>
    <p:sldId id="463" r:id="rId227"/>
    <p:sldId id="464" r:id="rId228"/>
    <p:sldId id="467" r:id="rId229"/>
    <p:sldId id="468" r:id="rId230"/>
    <p:sldId id="469" r:id="rId231"/>
    <p:sldId id="470" r:id="rId232"/>
    <p:sldId id="471" r:id="rId233"/>
    <p:sldId id="472" r:id="rId234"/>
    <p:sldId id="473" r:id="rId235"/>
    <p:sldId id="477" r:id="rId236"/>
    <p:sldId id="478" r:id="rId237"/>
    <p:sldId id="479" r:id="rId238"/>
    <p:sldId id="480" r:id="rId239"/>
    <p:sldId id="481" r:id="rId240"/>
    <p:sldId id="482" r:id="rId241"/>
    <p:sldId id="483" r:id="rId242"/>
    <p:sldId id="484" r:id="rId243"/>
    <p:sldId id="485" r:id="rId244"/>
    <p:sldId id="486" r:id="rId245"/>
    <p:sldId id="487" r:id="rId246"/>
    <p:sldId id="488" r:id="rId247"/>
    <p:sldId id="489" r:id="rId248"/>
    <p:sldId id="490" r:id="rId249"/>
    <p:sldId id="491" r:id="rId250"/>
    <p:sldId id="492" r:id="rId251"/>
    <p:sldId id="493" r:id="rId252"/>
    <p:sldId id="494" r:id="rId253"/>
    <p:sldId id="495" r:id="rId254"/>
    <p:sldId id="496" r:id="rId255"/>
    <p:sldId id="497" r:id="rId256"/>
    <p:sldId id="498" r:id="rId257"/>
    <p:sldId id="499" r:id="rId258"/>
    <p:sldId id="500" r:id="rId259"/>
    <p:sldId id="501" r:id="rId260"/>
    <p:sldId id="502" r:id="rId261"/>
    <p:sldId id="504" r:id="rId262"/>
    <p:sldId id="505" r:id="rId263"/>
    <p:sldId id="506" r:id="rId264"/>
    <p:sldId id="507" r:id="rId265"/>
    <p:sldId id="508" r:id="rId266"/>
    <p:sldId id="509" r:id="rId267"/>
    <p:sldId id="510" r:id="rId268"/>
    <p:sldId id="511" r:id="rId269"/>
    <p:sldId id="512" r:id="rId270"/>
    <p:sldId id="513" r:id="rId271"/>
    <p:sldId id="514" r:id="rId272"/>
    <p:sldId id="515" r:id="rId273"/>
    <p:sldId id="516" r:id="rId274"/>
    <p:sldId id="517" r:id="rId275"/>
    <p:sldId id="518" r:id="rId276"/>
    <p:sldId id="519" r:id="rId277"/>
    <p:sldId id="520" r:id="rId278"/>
    <p:sldId id="521" r:id="rId279"/>
    <p:sldId id="522" r:id="rId280"/>
    <p:sldId id="523" r:id="rId281"/>
    <p:sldId id="1123" r:id="rId282"/>
    <p:sldId id="524" r:id="rId283"/>
    <p:sldId id="1124" r:id="rId284"/>
    <p:sldId id="525" r:id="rId285"/>
    <p:sldId id="526" r:id="rId286"/>
    <p:sldId id="527" r:id="rId287"/>
    <p:sldId id="1122" r:id="rId288"/>
    <p:sldId id="529" r:id="rId289"/>
    <p:sldId id="530" r:id="rId290"/>
    <p:sldId id="531" r:id="rId291"/>
    <p:sldId id="532" r:id="rId292"/>
    <p:sldId id="533" r:id="rId293"/>
    <p:sldId id="534" r:id="rId294"/>
    <p:sldId id="535" r:id="rId295"/>
    <p:sldId id="536" r:id="rId296"/>
    <p:sldId id="537" r:id="rId297"/>
    <p:sldId id="538" r:id="rId298"/>
    <p:sldId id="539" r:id="rId299"/>
    <p:sldId id="540" r:id="rId300"/>
    <p:sldId id="541" r:id="rId301"/>
    <p:sldId id="542" r:id="rId302"/>
    <p:sldId id="543" r:id="rId303"/>
    <p:sldId id="1121" r:id="rId304"/>
    <p:sldId id="544" r:id="rId305"/>
    <p:sldId id="545" r:id="rId306"/>
    <p:sldId id="546" r:id="rId307"/>
    <p:sldId id="547" r:id="rId308"/>
    <p:sldId id="548" r:id="rId309"/>
    <p:sldId id="549" r:id="rId310"/>
    <p:sldId id="550" r:id="rId311"/>
    <p:sldId id="551" r:id="rId312"/>
    <p:sldId id="552" r:id="rId313"/>
    <p:sldId id="553" r:id="rId314"/>
    <p:sldId id="554" r:id="rId315"/>
    <p:sldId id="555" r:id="rId316"/>
    <p:sldId id="556" r:id="rId317"/>
    <p:sldId id="557" r:id="rId318"/>
    <p:sldId id="558" r:id="rId319"/>
    <p:sldId id="618" r:id="rId320"/>
    <p:sldId id="563" r:id="rId321"/>
    <p:sldId id="564" r:id="rId322"/>
    <p:sldId id="565" r:id="rId323"/>
    <p:sldId id="566" r:id="rId324"/>
    <p:sldId id="567" r:id="rId325"/>
    <p:sldId id="570" r:id="rId326"/>
    <p:sldId id="571" r:id="rId327"/>
    <p:sldId id="572" r:id="rId328"/>
    <p:sldId id="573" r:id="rId329"/>
    <p:sldId id="574" r:id="rId330"/>
    <p:sldId id="575" r:id="rId331"/>
    <p:sldId id="576" r:id="rId332"/>
    <p:sldId id="577" r:id="rId333"/>
    <p:sldId id="578" r:id="rId334"/>
    <p:sldId id="579" r:id="rId335"/>
    <p:sldId id="580" r:id="rId336"/>
    <p:sldId id="581" r:id="rId337"/>
    <p:sldId id="582" r:id="rId338"/>
    <p:sldId id="583" r:id="rId339"/>
    <p:sldId id="584" r:id="rId340"/>
    <p:sldId id="585" r:id="rId341"/>
    <p:sldId id="586" r:id="rId342"/>
    <p:sldId id="587" r:id="rId343"/>
    <p:sldId id="588" r:id="rId344"/>
    <p:sldId id="589" r:id="rId345"/>
    <p:sldId id="590" r:id="rId346"/>
    <p:sldId id="1141" r:id="rId347"/>
    <p:sldId id="591" r:id="rId348"/>
    <p:sldId id="1142" r:id="rId349"/>
    <p:sldId id="592" r:id="rId350"/>
    <p:sldId id="593" r:id="rId351"/>
    <p:sldId id="1143" r:id="rId352"/>
    <p:sldId id="594" r:id="rId353"/>
    <p:sldId id="595" r:id="rId354"/>
    <p:sldId id="596" r:id="rId355"/>
    <p:sldId id="597" r:id="rId356"/>
    <p:sldId id="598" r:id="rId357"/>
    <p:sldId id="599" r:id="rId358"/>
    <p:sldId id="602" r:id="rId359"/>
    <p:sldId id="603" r:id="rId360"/>
    <p:sldId id="604" r:id="rId361"/>
    <p:sldId id="605" r:id="rId362"/>
    <p:sldId id="606" r:id="rId363"/>
    <p:sldId id="607" r:id="rId364"/>
    <p:sldId id="619" r:id="rId365"/>
    <p:sldId id="620" r:id="rId366"/>
    <p:sldId id="621" r:id="rId367"/>
    <p:sldId id="622" r:id="rId368"/>
    <p:sldId id="623" r:id="rId369"/>
    <p:sldId id="624" r:id="rId370"/>
    <p:sldId id="625" r:id="rId371"/>
    <p:sldId id="626" r:id="rId372"/>
    <p:sldId id="627" r:id="rId373"/>
    <p:sldId id="628" r:id="rId374"/>
    <p:sldId id="629" r:id="rId375"/>
    <p:sldId id="630" r:id="rId376"/>
    <p:sldId id="631" r:id="rId377"/>
    <p:sldId id="860" r:id="rId378"/>
    <p:sldId id="861" r:id="rId379"/>
    <p:sldId id="862" r:id="rId380"/>
    <p:sldId id="632" r:id="rId381"/>
    <p:sldId id="633" r:id="rId382"/>
    <p:sldId id="634" r:id="rId383"/>
    <p:sldId id="1086" r:id="rId384"/>
    <p:sldId id="635" r:id="rId385"/>
    <p:sldId id="1087" r:id="rId386"/>
    <p:sldId id="636" r:id="rId387"/>
    <p:sldId id="637" r:id="rId388"/>
    <p:sldId id="1088" r:id="rId389"/>
    <p:sldId id="638" r:id="rId390"/>
    <p:sldId id="639" r:id="rId391"/>
    <p:sldId id="640" r:id="rId392"/>
    <p:sldId id="641" r:id="rId393"/>
    <p:sldId id="642" r:id="rId394"/>
    <p:sldId id="643" r:id="rId395"/>
    <p:sldId id="644" r:id="rId396"/>
    <p:sldId id="645" r:id="rId397"/>
    <p:sldId id="646" r:id="rId398"/>
    <p:sldId id="647" r:id="rId399"/>
    <p:sldId id="648" r:id="rId400"/>
    <p:sldId id="649" r:id="rId401"/>
    <p:sldId id="650" r:id="rId402"/>
    <p:sldId id="651" r:id="rId403"/>
    <p:sldId id="652" r:id="rId404"/>
    <p:sldId id="653" r:id="rId405"/>
    <p:sldId id="654" r:id="rId406"/>
    <p:sldId id="655" r:id="rId407"/>
    <p:sldId id="656" r:id="rId408"/>
    <p:sldId id="657" r:id="rId409"/>
    <p:sldId id="658" r:id="rId410"/>
    <p:sldId id="669" r:id="rId411"/>
    <p:sldId id="670" r:id="rId412"/>
    <p:sldId id="1139" r:id="rId413"/>
    <p:sldId id="661" r:id="rId414"/>
    <p:sldId id="662" r:id="rId415"/>
    <p:sldId id="663" r:id="rId416"/>
    <p:sldId id="1132" r:id="rId417"/>
    <p:sldId id="668" r:id="rId418"/>
    <p:sldId id="672" r:id="rId419"/>
    <p:sldId id="673" r:id="rId420"/>
    <p:sldId id="1136" r:id="rId421"/>
    <p:sldId id="1137" r:id="rId422"/>
    <p:sldId id="1138" r:id="rId423"/>
    <p:sldId id="675" r:id="rId424"/>
    <p:sldId id="676" r:id="rId425"/>
    <p:sldId id="677" r:id="rId426"/>
    <p:sldId id="678" r:id="rId427"/>
    <p:sldId id="679" r:id="rId428"/>
    <p:sldId id="680" r:id="rId429"/>
    <p:sldId id="681" r:id="rId430"/>
    <p:sldId id="682" r:id="rId431"/>
    <p:sldId id="683" r:id="rId432"/>
    <p:sldId id="684" r:id="rId433"/>
    <p:sldId id="686" r:id="rId434"/>
    <p:sldId id="688" r:id="rId435"/>
    <p:sldId id="1133" r:id="rId436"/>
    <p:sldId id="692" r:id="rId437"/>
    <p:sldId id="1134" r:id="rId438"/>
    <p:sldId id="1135" r:id="rId439"/>
    <p:sldId id="689" r:id="rId440"/>
    <p:sldId id="690" r:id="rId441"/>
    <p:sldId id="691" r:id="rId442"/>
    <p:sldId id="693" r:id="rId443"/>
    <p:sldId id="694" r:id="rId444"/>
    <p:sldId id="695" r:id="rId445"/>
    <p:sldId id="696" r:id="rId446"/>
    <p:sldId id="697" r:id="rId447"/>
    <p:sldId id="698" r:id="rId448"/>
    <p:sldId id="699" r:id="rId449"/>
    <p:sldId id="700" r:id="rId450"/>
    <p:sldId id="707" r:id="rId451"/>
    <p:sldId id="701" r:id="rId452"/>
    <p:sldId id="702" r:id="rId453"/>
    <p:sldId id="703" r:id="rId454"/>
    <p:sldId id="704" r:id="rId455"/>
    <p:sldId id="1130" r:id="rId456"/>
    <p:sldId id="705" r:id="rId457"/>
    <p:sldId id="708" r:id="rId458"/>
    <p:sldId id="1089" r:id="rId459"/>
    <p:sldId id="864" r:id="rId460"/>
    <p:sldId id="709" r:id="rId461"/>
    <p:sldId id="710" r:id="rId462"/>
    <p:sldId id="711" r:id="rId463"/>
    <p:sldId id="712" r:id="rId464"/>
    <p:sldId id="713" r:id="rId465"/>
    <p:sldId id="714" r:id="rId466"/>
    <p:sldId id="715" r:id="rId467"/>
    <p:sldId id="716" r:id="rId468"/>
    <p:sldId id="717" r:id="rId469"/>
    <p:sldId id="718" r:id="rId470"/>
    <p:sldId id="719" r:id="rId471"/>
    <p:sldId id="720" r:id="rId472"/>
    <p:sldId id="721" r:id="rId473"/>
    <p:sldId id="722" r:id="rId474"/>
    <p:sldId id="723" r:id="rId475"/>
    <p:sldId id="724" r:id="rId476"/>
    <p:sldId id="725" r:id="rId477"/>
    <p:sldId id="726" r:id="rId478"/>
    <p:sldId id="727" r:id="rId479"/>
    <p:sldId id="728" r:id="rId480"/>
    <p:sldId id="729" r:id="rId481"/>
    <p:sldId id="730" r:id="rId482"/>
    <p:sldId id="731" r:id="rId483"/>
    <p:sldId id="732" r:id="rId484"/>
    <p:sldId id="733" r:id="rId485"/>
    <p:sldId id="734" r:id="rId486"/>
    <p:sldId id="735" r:id="rId487"/>
    <p:sldId id="736" r:id="rId488"/>
    <p:sldId id="737" r:id="rId489"/>
    <p:sldId id="738" r:id="rId490"/>
    <p:sldId id="739" r:id="rId491"/>
    <p:sldId id="740" r:id="rId492"/>
    <p:sldId id="741" r:id="rId493"/>
    <p:sldId id="742" r:id="rId494"/>
    <p:sldId id="743" r:id="rId495"/>
    <p:sldId id="744" r:id="rId496"/>
    <p:sldId id="745" r:id="rId497"/>
    <p:sldId id="746" r:id="rId498"/>
    <p:sldId id="747" r:id="rId499"/>
    <p:sldId id="748" r:id="rId500"/>
    <p:sldId id="749" r:id="rId501"/>
    <p:sldId id="750" r:id="rId502"/>
    <p:sldId id="751" r:id="rId503"/>
    <p:sldId id="752" r:id="rId504"/>
    <p:sldId id="753" r:id="rId505"/>
    <p:sldId id="754" r:id="rId506"/>
    <p:sldId id="755" r:id="rId507"/>
    <p:sldId id="756" r:id="rId508"/>
    <p:sldId id="757" r:id="rId509"/>
    <p:sldId id="758" r:id="rId510"/>
    <p:sldId id="759" r:id="rId511"/>
    <p:sldId id="760" r:id="rId512"/>
    <p:sldId id="761" r:id="rId513"/>
    <p:sldId id="762" r:id="rId514"/>
    <p:sldId id="763" r:id="rId515"/>
    <p:sldId id="764" r:id="rId516"/>
    <p:sldId id="765" r:id="rId517"/>
    <p:sldId id="766" r:id="rId518"/>
    <p:sldId id="767" r:id="rId519"/>
    <p:sldId id="768" r:id="rId520"/>
    <p:sldId id="769" r:id="rId521"/>
    <p:sldId id="770" r:id="rId522"/>
    <p:sldId id="771" r:id="rId523"/>
    <p:sldId id="772" r:id="rId524"/>
    <p:sldId id="773" r:id="rId525"/>
    <p:sldId id="774" r:id="rId526"/>
    <p:sldId id="775" r:id="rId527"/>
    <p:sldId id="776" r:id="rId528"/>
    <p:sldId id="777" r:id="rId529"/>
    <p:sldId id="778" r:id="rId530"/>
    <p:sldId id="779" r:id="rId531"/>
    <p:sldId id="780" r:id="rId532"/>
    <p:sldId id="781" r:id="rId533"/>
    <p:sldId id="782" r:id="rId534"/>
    <p:sldId id="783" r:id="rId535"/>
    <p:sldId id="784" r:id="rId536"/>
    <p:sldId id="785" r:id="rId537"/>
    <p:sldId id="786" r:id="rId538"/>
    <p:sldId id="787" r:id="rId539"/>
    <p:sldId id="788" r:id="rId540"/>
    <p:sldId id="789" r:id="rId541"/>
    <p:sldId id="790" r:id="rId542"/>
    <p:sldId id="791" r:id="rId543"/>
    <p:sldId id="792" r:id="rId544"/>
    <p:sldId id="793" r:id="rId545"/>
    <p:sldId id="794" r:id="rId546"/>
    <p:sldId id="795" r:id="rId547"/>
    <p:sldId id="796" r:id="rId548"/>
    <p:sldId id="797" r:id="rId549"/>
    <p:sldId id="798" r:id="rId550"/>
    <p:sldId id="799" r:id="rId551"/>
    <p:sldId id="800" r:id="rId552"/>
    <p:sldId id="801" r:id="rId553"/>
    <p:sldId id="802" r:id="rId554"/>
    <p:sldId id="803" r:id="rId555"/>
    <p:sldId id="804" r:id="rId556"/>
    <p:sldId id="805" r:id="rId557"/>
    <p:sldId id="806" r:id="rId558"/>
    <p:sldId id="807" r:id="rId559"/>
    <p:sldId id="808" r:id="rId560"/>
    <p:sldId id="809" r:id="rId561"/>
    <p:sldId id="810" r:id="rId562"/>
    <p:sldId id="811" r:id="rId563"/>
    <p:sldId id="812" r:id="rId564"/>
    <p:sldId id="813" r:id="rId565"/>
    <p:sldId id="814" r:id="rId566"/>
    <p:sldId id="815" r:id="rId567"/>
    <p:sldId id="816" r:id="rId568"/>
    <p:sldId id="817" r:id="rId569"/>
    <p:sldId id="818" r:id="rId570"/>
    <p:sldId id="819" r:id="rId571"/>
    <p:sldId id="820" r:id="rId572"/>
    <p:sldId id="821" r:id="rId573"/>
    <p:sldId id="822" r:id="rId574"/>
    <p:sldId id="823" r:id="rId575"/>
    <p:sldId id="824" r:id="rId576"/>
    <p:sldId id="825" r:id="rId577"/>
    <p:sldId id="826" r:id="rId578"/>
    <p:sldId id="827" r:id="rId579"/>
    <p:sldId id="828" r:id="rId580"/>
    <p:sldId id="829" r:id="rId581"/>
    <p:sldId id="830" r:id="rId582"/>
    <p:sldId id="831" r:id="rId583"/>
    <p:sldId id="832" r:id="rId584"/>
    <p:sldId id="833" r:id="rId585"/>
    <p:sldId id="834" r:id="rId586"/>
    <p:sldId id="835" r:id="rId587"/>
    <p:sldId id="836" r:id="rId588"/>
    <p:sldId id="837" r:id="rId589"/>
    <p:sldId id="838" r:id="rId590"/>
    <p:sldId id="839" r:id="rId591"/>
    <p:sldId id="840" r:id="rId592"/>
    <p:sldId id="841" r:id="rId593"/>
    <p:sldId id="842" r:id="rId594"/>
    <p:sldId id="843" r:id="rId595"/>
    <p:sldId id="844" r:id="rId596"/>
    <p:sldId id="845" r:id="rId597"/>
    <p:sldId id="863" r:id="rId598"/>
    <p:sldId id="865" r:id="rId599"/>
    <p:sldId id="846" r:id="rId600"/>
    <p:sldId id="503" r:id="rId601"/>
    <p:sldId id="1101" r:id="rId602"/>
    <p:sldId id="1118" r:id="rId603"/>
    <p:sldId id="1120" r:id="rId604"/>
    <p:sldId id="1177" r:id="rId605"/>
    <p:sldId id="1176" r:id="rId606"/>
    <p:sldId id="1178" r:id="rId607"/>
    <p:sldId id="1180" r:id="rId608"/>
    <p:sldId id="1183" r:id="rId609"/>
    <p:sldId id="1185" r:id="rId610"/>
    <p:sldId id="1186" r:id="rId611"/>
    <p:sldId id="1184" r:id="rId612"/>
    <p:sldId id="1187" r:id="rId613"/>
    <p:sldId id="1181" r:id="rId614"/>
    <p:sldId id="1182" r:id="rId615"/>
    <p:sldId id="1188" r:id="rId616"/>
    <p:sldId id="1189" r:id="rId617"/>
    <p:sldId id="1190" r:id="rId618"/>
    <p:sldId id="1191" r:id="rId619"/>
    <p:sldId id="1192" r:id="rId620"/>
    <p:sldId id="1193" r:id="rId621"/>
    <p:sldId id="1194" r:id="rId622"/>
    <p:sldId id="1195" r:id="rId623"/>
    <p:sldId id="1196" r:id="rId624"/>
    <p:sldId id="1197" r:id="rId625"/>
    <p:sldId id="1200" r:id="rId626"/>
    <p:sldId id="1201" r:id="rId627"/>
    <p:sldId id="1198" r:id="rId628"/>
    <p:sldId id="1199" r:id="rId629"/>
    <p:sldId id="1202" r:id="rId630"/>
    <p:sldId id="1203" r:id="rId631"/>
    <p:sldId id="1204" r:id="rId632"/>
    <p:sldId id="1205" r:id="rId633"/>
    <p:sldId id="1206" r:id="rId634"/>
    <p:sldId id="1207" r:id="rId635"/>
    <p:sldId id="1208" r:id="rId636"/>
    <p:sldId id="1231" r:id="rId637"/>
    <p:sldId id="1232" r:id="rId638"/>
    <p:sldId id="1234" r:id="rId639"/>
    <p:sldId id="1235" r:id="rId640"/>
    <p:sldId id="1225" r:id="rId641"/>
    <p:sldId id="1236" r:id="rId642"/>
    <p:sldId id="1237" r:id="rId643"/>
    <p:sldId id="1238" r:id="rId644"/>
    <p:sldId id="1239" r:id="rId645"/>
    <p:sldId id="1240" r:id="rId646"/>
    <p:sldId id="1241" r:id="rId647"/>
    <p:sldId id="1243" r:id="rId648"/>
    <p:sldId id="1244" r:id="rId649"/>
    <p:sldId id="1245" r:id="rId650"/>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1247"/>
            <p14:sldId id="1246"/>
            <p14:sldId id="292"/>
            <p14:sldId id="293"/>
            <p14:sldId id="294"/>
            <p14:sldId id="295"/>
            <p14:sldId id="296"/>
            <p14:sldId id="297"/>
            <p14:sldId id="298"/>
            <p14:sldId id="300"/>
            <p14:sldId id="301"/>
            <p14:sldId id="302"/>
            <p14:sldId id="1104"/>
            <p14:sldId id="1147"/>
            <p14:sldId id="1150"/>
            <p14:sldId id="305"/>
            <p14:sldId id="1151"/>
            <p14:sldId id="306"/>
            <p14:sldId id="307"/>
            <p14:sldId id="308"/>
            <p14:sldId id="1105"/>
            <p14:sldId id="1148"/>
            <p14:sldId id="1152"/>
            <p14:sldId id="311"/>
            <p14:sldId id="1153"/>
            <p14:sldId id="312"/>
            <p14:sldId id="313"/>
            <p14:sldId id="314"/>
            <p14:sldId id="315"/>
            <p14:sldId id="316"/>
            <p14:sldId id="1158"/>
            <p14:sldId id="1156"/>
            <p14:sldId id="1109"/>
            <p14:sldId id="1157"/>
            <p14:sldId id="1110"/>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848"/>
            <p14:sldId id="849"/>
            <p14:sldId id="851"/>
            <p14:sldId id="331"/>
            <p14:sldId id="1144"/>
            <p14:sldId id="336"/>
            <p14:sldId id="852"/>
            <p14:sldId id="334"/>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1251"/>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1141"/>
            <p14:sldId id="591"/>
            <p14:sldId id="1142"/>
            <p14:sldId id="592"/>
            <p14:sldId id="593"/>
            <p14:sldId id="114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688"/>
            <p14:sldId id="1133"/>
            <p14:sldId id="692"/>
            <p14:sldId id="1134"/>
            <p14:sldId id="1135"/>
            <p14:sldId id="689"/>
            <p14:sldId id="690"/>
            <p14:sldId id="691"/>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 id="1177"/>
            <p14:sldId id="1176"/>
            <p14:sldId id="1178"/>
            <p14:sldId id="1180"/>
            <p14:sldId id="1183"/>
            <p14:sldId id="1185"/>
            <p14:sldId id="1186"/>
            <p14:sldId id="1184"/>
            <p14:sldId id="1187"/>
            <p14:sldId id="1181"/>
            <p14:sldId id="1182"/>
            <p14:sldId id="1188"/>
            <p14:sldId id="1189"/>
            <p14:sldId id="1190"/>
            <p14:sldId id="1191"/>
            <p14:sldId id="1192"/>
            <p14:sldId id="1193"/>
            <p14:sldId id="1194"/>
            <p14:sldId id="1195"/>
            <p14:sldId id="1196"/>
            <p14:sldId id="1197"/>
            <p14:sldId id="1200"/>
            <p14:sldId id="1201"/>
            <p14:sldId id="1198"/>
            <p14:sldId id="1199"/>
            <p14:sldId id="1202"/>
            <p14:sldId id="1203"/>
            <p14:sldId id="1204"/>
            <p14:sldId id="1205"/>
            <p14:sldId id="1206"/>
            <p14:sldId id="1207"/>
            <p14:sldId id="1208"/>
            <p14:sldId id="1231"/>
            <p14:sldId id="1232"/>
            <p14:sldId id="1234"/>
            <p14:sldId id="1235"/>
            <p14:sldId id="1225"/>
            <p14:sldId id="1236"/>
            <p14:sldId id="1237"/>
            <p14:sldId id="1238"/>
            <p14:sldId id="1239"/>
            <p14:sldId id="1240"/>
            <p14:sldId id="1241"/>
            <p14:sldId id="1243"/>
            <p14:sldId id="1244"/>
            <p14:sldId id="124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8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notesMaster" Target="notesMasters/notesMaster1.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presProps" Target="presProps.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theme" Target="theme/theme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commentAuthors" Target="commentAuthor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viewProps" Target="viewProps.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tableStyles" Target="tableStyle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9/28/2020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64</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71</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73</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89</a:t>
            </a:fld>
            <a:endParaRPr lang="en-US"/>
          </a:p>
        </p:txBody>
      </p:sp>
    </p:spTree>
    <p:extLst>
      <p:ext uri="{BB962C8B-B14F-4D97-AF65-F5344CB8AC3E}">
        <p14:creationId xmlns:p14="http://schemas.microsoft.com/office/powerpoint/2010/main" val="3499751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174</a:t>
            </a:fld>
            <a:endParaRPr lang="en-US"/>
          </a:p>
        </p:txBody>
      </p:sp>
    </p:spTree>
    <p:extLst>
      <p:ext uri="{BB962C8B-B14F-4D97-AF65-F5344CB8AC3E}">
        <p14:creationId xmlns:p14="http://schemas.microsoft.com/office/powerpoint/2010/main" val="3107902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176</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188</a:t>
            </a:fld>
            <a:endParaRPr lang="en-US"/>
          </a:p>
        </p:txBody>
      </p:sp>
    </p:spTree>
    <p:extLst>
      <p:ext uri="{BB962C8B-B14F-4D97-AF65-F5344CB8AC3E}">
        <p14:creationId xmlns:p14="http://schemas.microsoft.com/office/powerpoint/2010/main" val="1486492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258</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268</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271</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273</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315</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371</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422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578</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53</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55</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a:t>
            </a:fld>
            <a:endParaRPr lang="en-US"/>
          </a:p>
        </p:txBody>
      </p:sp>
    </p:spTree>
    <p:extLst>
      <p:ext uri="{BB962C8B-B14F-4D97-AF65-F5344CB8AC3E}">
        <p14:creationId xmlns:p14="http://schemas.microsoft.com/office/powerpoint/2010/main" val="3155359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62</a:t>
            </a:fld>
            <a:endParaRPr lang="en-IN"/>
          </a:p>
        </p:txBody>
      </p:sp>
    </p:spTree>
    <p:extLst>
      <p:ext uri="{BB962C8B-B14F-4D97-AF65-F5344CB8AC3E}">
        <p14:creationId xmlns:p14="http://schemas.microsoft.com/office/powerpoint/2010/main" val="2944239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9/28/2020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9/28/2020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9/28/2020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9/28/2020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9/28/2020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9/28/2020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9/28/2020</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9/28/2020</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9/28/2020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9/28/2020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9.png"/></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10.xml"/></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1.jpeg"/><Relationship Id="rId4" Type="http://schemas.openxmlformats.org/officeDocument/2006/relationships/image" Target="../media/image45.png"/><Relationship Id="rId9" Type="http://schemas.openxmlformats.org/officeDocument/2006/relationships/image" Target="../media/image50.png"/></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2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3.png"/></Relationships>
</file>

<file path=ppt/slides/_rels/slide2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1.jpeg"/></Relationships>
</file>

<file path=ppt/slides/_rels/slide2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78.png"/><Relationship Id="rId4" Type="http://schemas.openxmlformats.org/officeDocument/2006/relationships/image" Target="../media/image77.png"/></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78.png"/></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78.png"/></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2.png"/></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4.gi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5.gif"/><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gif"/><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9.jpeg"/></Relationships>
</file>

<file path=ppt/slides/_rels/slide3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14.jpeg"/></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16.png"/></Relationships>
</file>

<file path=ppt/slides/_rels/slide34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21.jpeg"/></Relationships>
</file>

<file path=ppt/slides/_rels/slide3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456.xml.rels><?xml version="1.0" encoding="UTF-8" standalone="yes"?>
<Relationships xmlns="http://schemas.openxmlformats.org/package/2006/relationships"><Relationship Id="rId3" Type="http://schemas.openxmlformats.org/officeDocument/2006/relationships/image" Target="../media/image135.gif"/><Relationship Id="rId2" Type="http://schemas.openxmlformats.org/officeDocument/2006/relationships/image" Target="../media/image134.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42.svg"/><Relationship Id="rId2" Type="http://schemas.openxmlformats.org/officeDocument/2006/relationships/image" Target="../media/image14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jpeg"/><Relationship Id="rId2" Type="http://schemas.openxmlformats.org/officeDocument/2006/relationships/image" Target="../media/image143.png"/><Relationship Id="rId1" Type="http://schemas.openxmlformats.org/officeDocument/2006/relationships/slideLayout" Target="../slideLayouts/slideLayout7.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jpeg"/><Relationship Id="rId2" Type="http://schemas.openxmlformats.org/officeDocument/2006/relationships/image" Target="../media/image148.png"/><Relationship Id="rId1" Type="http://schemas.openxmlformats.org/officeDocument/2006/relationships/slideLayout" Target="../slideLayouts/slideLayout7.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3" Type="http://schemas.openxmlformats.org/officeDocument/2006/relationships/image" Target="../media/image135.gif"/><Relationship Id="rId2" Type="http://schemas.openxmlformats.org/officeDocument/2006/relationships/image" Target="../media/image134.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52.png"/></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5.png"/></Relationships>
</file>

<file path=ppt/slides/_rels/slide61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61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59.png"/><Relationship Id="rId4" Type="http://schemas.openxmlformats.org/officeDocument/2006/relationships/image" Target="../media/image158.png"/></Relationships>
</file>

<file path=ppt/slides/_rels/slide61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61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png"/></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70.png"/><Relationship Id="rId4" Type="http://schemas.openxmlformats.org/officeDocument/2006/relationships/image" Target="../media/image169.png"/></Relationships>
</file>

<file path=ppt/slides/_rels/slide63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72.png"/></Relationships>
</file>

<file path=ppt/slides/_rels/slide6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75.png"/></Relationships>
</file>

<file path=ppt/slides/_rels/slide6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75.png"/></Relationships>
</file>

<file path=ppt/slides/_rels/slide6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86894" y="4407344"/>
            <a:ext cx="5113797" cy="1931155"/>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        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        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        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(111, 2000, 'Honda', 'A1', 'silver', '1000');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(112, 2002, 'Hyundai', 'AC1', 'white', '1000');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(113, 2000, 'Jeep', 'D2', 'black', '1000');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       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       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       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users</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userID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US"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login</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userID UID</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NULL, curdate(), curtime());</a:t>
            </a:r>
            <a:endParaRPr lang="en-IN" dirty="0"/>
          </a:p>
        </p:txBody>
      </p:sp>
    </p:spTree>
    <p:extLst>
      <p:ext uri="{BB962C8B-B14F-4D97-AF65-F5344CB8AC3E}">
        <p14:creationId xmlns:p14="http://schemas.microsoft.com/office/powerpoint/2010/main" val="190097870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4" grpId="0"/>
      <p:bldP spid="15" grpId="0"/>
      <p:bldP spid="16" grpId="0"/>
      <p:bldP spid="17" grpId="0"/>
      <p:bldP spid="18"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501" y="929669"/>
            <a:ext cx="9959459" cy="892552"/>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Palatino Linotype" panose="02040502050505030304" pitchFamily="18" charset="0"/>
                <a:cs typeface="Arial" panose="020B0604020202020204" pitchFamily="34" charset="0"/>
              </a:rPr>
              <a:t>relational model</a:t>
            </a:r>
            <a:r>
              <a:rPr lang="en-IN" sz="2400" b="1" dirty="0">
                <a:latin typeface="Palatino Linotype" panose="02040502050505030304" pitchFamily="18"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126654" y="2269628"/>
            <a:ext cx="216597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198662" y="2333996"/>
            <a:ext cx="9286490" cy="4047332"/>
            <a:chOff x="1198662" y="2277271"/>
            <a:chExt cx="9286490" cy="4047332"/>
          </a:xfrm>
        </p:grpSpPr>
        <p:sp>
          <p:nvSpPr>
            <p:cNvPr id="3" name="Rectangle 2"/>
            <p:cNvSpPr/>
            <p:nvPr/>
          </p:nvSpPr>
          <p:spPr>
            <a:xfrm>
              <a:off x="11986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a16="http://schemas.microsoft.com/office/drawing/2014/main" id="{C3D829A5-6299-4F5E-A94C-E548DCF8ED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AF1BC44-28AF-42D8-970F-5A436B97FF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41632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studentID10View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studentViewWithCheck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studentTotalMarksView AS </a:t>
            </a: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STUDENTID, </a:t>
            </a:r>
            <a:r>
              <a:rPr lang="en-US" b="1" dirty="0">
                <a:solidFill>
                  <a:srgbClr val="0077AA"/>
                </a:solidFill>
                <a:latin typeface="Arial" panose="020B0604020202020204" pitchFamily="34" charset="0"/>
              </a:rPr>
              <a:t>SUM</a:t>
            </a:r>
            <a:r>
              <a:rPr lang="en-US" dirty="0">
                <a:latin typeface="Arial" panose="020B0604020202020204" pitchFamily="34" charset="0"/>
                <a:ea typeface="Times New Roman" panose="02020603050405020304" pitchFamily="18" charset="0"/>
              </a:rPr>
              <a:t>(MARKS) "TOTAL MARKS OF 10TH, 12TH, AND DEGREE"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student_qualifications </a:t>
            </a:r>
            <a:r>
              <a:rPr lang="en-US" dirty="0">
                <a:solidFill>
                  <a:srgbClr val="0077AA"/>
                </a:solidFill>
                <a:latin typeface="Arial" panose="020B0604020202020204" pitchFamily="34" charset="0"/>
              </a:rPr>
              <a:t>GROUP BY </a:t>
            </a:r>
            <a:r>
              <a:rPr lang="en-US" dirty="0">
                <a:latin typeface="Arial" panose="020B0604020202020204" pitchFamily="34" charset="0"/>
                <a:ea typeface="Times New Roman" panose="02020603050405020304" pitchFamily="18" charset="0"/>
              </a:rPr>
              <a:t>STUDENTID;</a:t>
            </a:r>
            <a:endParaRPr lang="en-IN" dirty="0">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STUDENT.*, ADDRESS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4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742033"/>
            <a:ext cx="11377264" cy="3847207"/>
          </a:xfrm>
          <a:prstGeom prst="rect">
            <a:avLst/>
          </a:prstGeom>
        </p:spPr>
        <p:txBody>
          <a:bodyPr wrap="square">
            <a:spAutoFit/>
          </a:bodyPr>
          <a:lstStyle/>
          <a:p>
            <a:pPr algn="just"/>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
            </a:r>
            <a:r>
              <a:rPr lang="en-US" sz="1600"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sz="1600" dirty="0">
              <a:solidFill>
                <a:schemeClr val="tx1">
                  <a:lumMod val="85000"/>
                  <a:lumOff val="15000"/>
                </a:schemeClr>
              </a:solidFill>
              <a:latin typeface="Palatino Linotype" panose="02040502050505030304" pitchFamily="18" charset="0"/>
            </a:endParaRPr>
          </a:p>
          <a:p>
            <a:pPr algn="just"/>
            <a:r>
              <a:rPr lang="en-US" sz="1600" b="1" dirty="0">
                <a:solidFill>
                  <a:schemeClr val="bg1"/>
                </a:solidFill>
                <a:latin typeface="Palatino Linotype" panose="02040502050505030304" pitchFamily="18" charset="0"/>
              </a:rPr>
              <a:t>Relation</a:t>
            </a:r>
            <a:r>
              <a:rPr lang="en-US" sz="1600" dirty="0">
                <a:solidFill>
                  <a:schemeClr val="bg1"/>
                </a:solidFill>
                <a:latin typeface="Palatino Linotype" panose="02040502050505030304" pitchFamily="18" charset="0"/>
              </a:rPr>
              <a:t> </a:t>
            </a:r>
            <a:r>
              <a:rPr lang="en-US" sz="1600" b="1" dirty="0">
                <a:solidFill>
                  <a:schemeClr val="bg1"/>
                </a:solidFill>
                <a:latin typeface="Palatino Linotype" panose="02040502050505030304" pitchFamily="18" charset="0"/>
              </a:rPr>
              <a:t>key</a:t>
            </a:r>
            <a:r>
              <a:rPr lang="en-US" sz="1600"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sz="1600" dirty="0">
              <a:solidFill>
                <a:schemeClr val="accent1">
                  <a:lumMod val="75000"/>
                </a:schemeClr>
              </a:solidFill>
              <a:latin typeface="Palatino Linotype" panose="02040502050505030304" pitchFamily="18" charset="0"/>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830265"/>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Palatino Linotype" panose="02040502050505030304" pitchFamily="18" charset="0"/>
              </a:rPr>
              <a:t>Relational model organizes data into one or more </a:t>
            </a:r>
            <a:r>
              <a:rPr lang="en-US" dirty="0">
                <a:solidFill>
                  <a:srgbClr val="00B0F0"/>
                </a:solidFill>
                <a:latin typeface="Palatino Linotype" panose="02040502050505030304" pitchFamily="18" charset="0"/>
              </a:rPr>
              <a:t>tables</a:t>
            </a:r>
            <a:r>
              <a:rPr lang="en-US" dirty="0">
                <a:solidFill>
                  <a:srgbClr val="222222"/>
                </a:solidFill>
                <a:latin typeface="Palatino Linotype" panose="02040502050505030304" pitchFamily="18" charset="0"/>
              </a:rPr>
              <a:t> (or "relations") of </a:t>
            </a:r>
            <a:r>
              <a:rPr lang="en-US" dirty="0">
                <a:solidFill>
                  <a:srgbClr val="00B0F0"/>
                </a:solidFill>
                <a:latin typeface="Palatino Linotype" panose="02040502050505030304" pitchFamily="18" charset="0"/>
              </a:rPr>
              <a:t>columns</a:t>
            </a:r>
            <a:r>
              <a:rPr lang="en-US" dirty="0">
                <a:solidFill>
                  <a:srgbClr val="222222"/>
                </a:solidFill>
                <a:latin typeface="Palatino Linotype" panose="02040502050505030304" pitchFamily="18" charset="0"/>
              </a:rPr>
              <a:t> and </a:t>
            </a:r>
            <a:r>
              <a:rPr lang="en-US" dirty="0">
                <a:solidFill>
                  <a:srgbClr val="00B0F0"/>
                </a:solidFill>
                <a:latin typeface="Palatino Linotype" panose="02040502050505030304" pitchFamily="18" charset="0"/>
              </a:rPr>
              <a:t>rows</a:t>
            </a:r>
            <a:r>
              <a:rPr lang="en-US" dirty="0">
                <a:solidFill>
                  <a:srgbClr val="222222"/>
                </a:solidFill>
                <a:latin typeface="Palatino Linotype" panose="02040502050505030304" pitchFamily="18" charset="0"/>
              </a:rPr>
              <a:t>. Rows are also called </a:t>
            </a:r>
            <a:r>
              <a:rPr lang="en-US" dirty="0">
                <a:solidFill>
                  <a:srgbClr val="00B0F0"/>
                </a:solidFill>
                <a:latin typeface="Palatino Linotype" panose="02040502050505030304" pitchFamily="18" charset="0"/>
              </a:rPr>
              <a:t>records</a:t>
            </a:r>
            <a:r>
              <a:rPr lang="en-US" dirty="0">
                <a:solidFill>
                  <a:srgbClr val="222222"/>
                </a:solidFill>
                <a:latin typeface="Palatino Linotype" panose="02040502050505030304" pitchFamily="18" charset="0"/>
              </a:rPr>
              <a:t> or </a:t>
            </a:r>
            <a:r>
              <a:rPr lang="en-US" dirty="0">
                <a:solidFill>
                  <a:srgbClr val="00B0F0"/>
                </a:solidFill>
                <a:latin typeface="Palatino Linotype" panose="02040502050505030304" pitchFamily="18" charset="0"/>
              </a:rPr>
              <a:t>tuples</a:t>
            </a:r>
            <a:r>
              <a:rPr lang="en-US" dirty="0">
                <a:solidFill>
                  <a:srgbClr val="222222"/>
                </a:solidFill>
                <a:latin typeface="Palatino Linotype" panose="02040502050505030304" pitchFamily="18" charset="0"/>
              </a:rPr>
              <a:t>. Columns are also called </a:t>
            </a:r>
            <a:r>
              <a:rPr lang="en-US" dirty="0">
                <a:solidFill>
                  <a:srgbClr val="00B0F0"/>
                </a:solidFill>
                <a:latin typeface="Palatino Linotype" panose="02040502050505030304" pitchFamily="18" charset="0"/>
              </a:rPr>
              <a:t>attributes</a:t>
            </a:r>
            <a:r>
              <a:rPr lang="en-US" dirty="0">
                <a:solidFill>
                  <a:srgbClr val="0B0080"/>
                </a:solidFill>
                <a:latin typeface="Palatino Linotype" panose="02040502050505030304" pitchFamily="18" charset="0"/>
              </a:rPr>
              <a:t>.</a:t>
            </a:r>
            <a:endParaRPr lang="en-IN" dirty="0">
              <a:solidFill>
                <a:srgbClr val="0B008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1CC94690-DC32-48D5-B386-CE29E3C5FE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507C3C6-A4B8-4837-BAB9-98E811D377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primary key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1648709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06415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5024209"/>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t>
            </a:r>
            <a:r>
              <a:rPr lang="en-IN">
                <a:latin typeface="Palatino Linotype" panose="02040502050505030304" pitchFamily="18" charset="0"/>
                <a:cs typeface="Arial" panose="020B0604020202020204" pitchFamily="34" charset="0"/>
              </a:rPr>
              <a:t>any left most </a:t>
            </a:r>
            <a:r>
              <a:rPr lang="en-IN" dirty="0">
                <a:latin typeface="Palatino Linotype" panose="02040502050505030304" pitchFamily="18"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6310382"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FA8E371-4925-4E38-83FB-BF6F4D7ADD9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02938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27" y="3189969"/>
            <a:ext cx="8839200" cy="3323987"/>
          </a:xfrm>
          <a:prstGeom prst="rect">
            <a:avLst/>
          </a:prstGeom>
        </p:spPr>
        <p:txBody>
          <a:bodyPr wrap="square">
            <a:spAutoFit/>
          </a:bodyPr>
          <a:lstStyle/>
          <a:p>
            <a:r>
              <a:rPr lang="en-IN" sz="2400" b="1" dirty="0">
                <a:latin typeface="Palatino Linotype" panose="02040502050505030304" pitchFamily="18"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columns is insignificant – </a:t>
            </a:r>
            <a:r>
              <a:rPr lang="en-IN" dirty="0">
                <a:solidFill>
                  <a:schemeClr val="tx2">
                    <a:lumMod val="50000"/>
                  </a:schemeClr>
                </a:solidFill>
                <a:latin typeface="Palatino Linotype" panose="02040502050505030304" pitchFamily="18" charset="0"/>
              </a:rPr>
              <a:t>(unimportant)</a:t>
            </a:r>
            <a:r>
              <a:rPr lang="en-IN" sz="2000"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rows is insignificant</a:t>
            </a:r>
            <a:r>
              <a:rPr lang="en-IN" sz="2400" dirty="0">
                <a:solidFill>
                  <a:schemeClr val="tx2">
                    <a:lumMod val="50000"/>
                  </a:schemeClr>
                </a:solidFill>
                <a:latin typeface="Palatino Linotype" panose="02040502050505030304" pitchFamily="18" charset="0"/>
              </a:rPr>
              <a:t> </a:t>
            </a:r>
            <a:r>
              <a:rPr lang="en-IN" sz="2000" dirty="0">
                <a:solidFill>
                  <a:schemeClr val="tx2">
                    <a:lumMod val="50000"/>
                  </a:schemeClr>
                </a:solidFill>
                <a:latin typeface="Palatino Linotype" panose="02040502050505030304" pitchFamily="18" charset="0"/>
              </a:rPr>
              <a:t>–</a:t>
            </a:r>
            <a:r>
              <a:rPr lang="en-IN" sz="2400" dirty="0">
                <a:solidFill>
                  <a:schemeClr val="tx2">
                    <a:lumMod val="50000"/>
                  </a:schemeClr>
                </a:solidFill>
                <a:latin typeface="Palatino Linotype" panose="02040502050505030304" pitchFamily="18" charset="0"/>
              </a:rPr>
              <a:t> </a:t>
            </a:r>
            <a:r>
              <a:rPr lang="en-IN" dirty="0">
                <a:solidFill>
                  <a:schemeClr val="tx2">
                    <a:lumMod val="50000"/>
                  </a:schemeClr>
                </a:solidFill>
                <a:latin typeface="Palatino Linotype" panose="02040502050505030304" pitchFamily="18" charset="0"/>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552169308"/>
              </p:ext>
            </p:extLst>
          </p:nvPr>
        </p:nvGraphicFramePr>
        <p:xfrm>
          <a:off x="439598" y="934462"/>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463358" y="3836299"/>
            <a:ext cx="4285875" cy="1015663"/>
          </a:xfrm>
          <a:prstGeom prst="rect">
            <a:avLst/>
          </a:prstGeom>
        </p:spPr>
        <p:txBody>
          <a:bodyPr wrap="square">
            <a:spAutoFit/>
          </a:bodyPr>
          <a:lstStyle/>
          <a:p>
            <a:r>
              <a:rPr lang="en-US" sz="2000" b="1" dirty="0">
                <a:solidFill>
                  <a:srgbClr val="006C86"/>
                </a:solidFill>
                <a:latin typeface="Palatino Linotype" panose="02040502050505030304" pitchFamily="18" charset="0"/>
              </a:rPr>
              <a:t>Attribute</a:t>
            </a:r>
            <a:r>
              <a:rPr lang="en-US" sz="2000" dirty="0">
                <a:solidFill>
                  <a:srgbClr val="006C86"/>
                </a:solidFill>
                <a:latin typeface="Palatino Linotype" panose="02040502050505030304" pitchFamily="18" charset="0"/>
              </a:rPr>
              <a:t> </a:t>
            </a:r>
            <a:r>
              <a:rPr lang="en-US" sz="2000" b="1" dirty="0">
                <a:solidFill>
                  <a:srgbClr val="006C86"/>
                </a:solidFill>
                <a:latin typeface="Palatino Linotype" panose="02040502050505030304" pitchFamily="18" charset="0"/>
              </a:rPr>
              <a:t>domain</a:t>
            </a:r>
            <a:r>
              <a:rPr lang="en-US" sz="2000" dirty="0">
                <a:solidFill>
                  <a:srgbClr val="006C86"/>
                </a:solidFill>
                <a:latin typeface="Palatino Linotype" panose="02040502050505030304" pitchFamily="18" charset="0"/>
              </a:rPr>
              <a:t> − Every attribute has some pre-defined datatypes, known as attribute domain.</a:t>
            </a:r>
          </a:p>
        </p:txBody>
      </p:sp>
      <p:pic>
        <p:nvPicPr>
          <p:cNvPr id="6" name="Picture 5">
            <a:extLst>
              <a:ext uri="{FF2B5EF4-FFF2-40B4-BE49-F238E27FC236}">
                <a16:creationId xmlns:a16="http://schemas.microsoft.com/office/drawing/2014/main" id="{E7FC3177-8D53-42D4-B284-592D640A8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E39E5E5-6ED2-4282-92DB-FFC05DE975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0590"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8177334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51E0F08-B58D-432B-8AA9-828A88C791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7AA68F3-3EC1-465F-8D0B-56E1097EDC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75852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358716" y="3053859"/>
            <a:ext cx="11206151" cy="1754326"/>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(29, '</a:t>
            </a:r>
            <a:r>
              <a:rPr lang="en-IN" dirty="0">
                <a:solidFill>
                  <a:srgbClr val="00B050"/>
                </a:solidFill>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a:t>
            </a:r>
            <a:r>
              <a:rPr lang="en-IN" dirty="0" err="1">
                <a:solidFill>
                  <a:srgbClr val="00B050"/>
                </a:solidFill>
                <a:latin typeface="Arial" panose="020B0604020202020204" pitchFamily="34" charset="0"/>
                <a:cs typeface="Arial" panose="020B0604020202020204" pitchFamily="34" charset="0"/>
              </a:rPr>
              <a:t>patil</a:t>
            </a:r>
            <a:r>
              <a:rPr lang="en-IN" dirty="0">
                <a:latin typeface="Arial" panose="020B0604020202020204" pitchFamily="34" charset="0"/>
                <a:cs typeface="Arial" panose="020B0604020202020204" pitchFamily="34" charset="0"/>
              </a:rPr>
              <a:t>', '1999-11-10', '</a:t>
            </a:r>
            <a:r>
              <a:rPr lang="en-IN" dirty="0">
                <a:solidFill>
                  <a:srgbClr val="00B050"/>
                </a:solidFill>
                <a:latin typeface="Arial" panose="020B0604020202020204" pitchFamily="34" charset="0"/>
                <a:cs typeface="Arial" panose="020B0604020202020204" pitchFamily="34" charset="0"/>
              </a:rPr>
              <a:t>sharmin.patil@gmail.com</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nameLast, DOB,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(30, '</a:t>
            </a:r>
            <a:r>
              <a:rPr lang="en-IN" dirty="0">
                <a:solidFill>
                  <a:srgbClr val="00B050"/>
                </a:solidFill>
                <a:latin typeface="Arial" panose="020B0604020202020204" pitchFamily="34" charset="0"/>
                <a:cs typeface="Arial" panose="020B0604020202020204" pitchFamily="34" charset="0"/>
              </a:rPr>
              <a:t>john</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thomas</a:t>
            </a:r>
            <a:r>
              <a:rPr lang="en-IN" dirty="0">
                <a:latin typeface="Arial" panose="020B0604020202020204" pitchFamily="34" charset="0"/>
                <a:cs typeface="Arial" panose="020B0604020202020204" pitchFamily="34" charset="0"/>
              </a:rPr>
              <a:t>', '1983-11-10', '</a:t>
            </a:r>
            <a:r>
              <a:rPr lang="en-IN" dirty="0">
                <a:solidFill>
                  <a:srgbClr val="00B050"/>
                </a:solidFill>
                <a:latin typeface="Arial" panose="020B0604020202020204" pitchFamily="34" charset="0"/>
                <a:cs typeface="Arial" panose="020B0604020202020204" pitchFamily="34" charset="0"/>
              </a:rPr>
              <a:t>john.thomas@gmail.com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(31, '</a:t>
            </a:r>
            <a:r>
              <a:rPr lang="en-IN" dirty="0">
                <a:solidFill>
                  <a:srgbClr val="00B050"/>
                </a:solidFill>
                <a:latin typeface="Arial" panose="020B0604020202020204" pitchFamily="34" charset="0"/>
                <a:cs typeface="Arial" panose="020B0604020202020204" pitchFamily="34" charset="0"/>
              </a:rPr>
              <a:t>jack</a:t>
            </a:r>
            <a:r>
              <a:rPr lang="en-IN" dirty="0">
                <a:latin typeface="Arial" panose="020B0604020202020204" pitchFamily="34" charset="0"/>
                <a:cs typeface="Arial" panose="020B0604020202020204" pitchFamily="34" charset="0"/>
              </a:rPr>
              <a:t>', '1980-01-14', '</a:t>
            </a:r>
            <a:r>
              <a:rPr lang="en-IN" dirty="0">
                <a:solidFill>
                  <a:srgbClr val="00B050"/>
                </a:solidFill>
                <a:latin typeface="Arial" panose="020B0604020202020204" pitchFamily="34" charset="0"/>
                <a:cs typeface="Arial" panose="020B0604020202020204" pitchFamily="34" charset="0"/>
              </a:rPr>
              <a:t>jack.thorn@gmail.com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(32,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(33, '</a:t>
            </a:r>
            <a:r>
              <a:rPr lang="en-IN" dirty="0">
                <a:solidFill>
                  <a:srgbClr val="00B050"/>
                </a:solidFill>
                <a:latin typeface="Arial" panose="020B0604020202020204" pitchFamily="34" charset="0"/>
                <a:cs typeface="Arial" panose="020B0604020202020204" pitchFamily="34" charset="0"/>
              </a:rPr>
              <a:t>jr.</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(34, '</a:t>
            </a:r>
            <a:r>
              <a:rPr lang="en-IN" dirty="0">
                <a:solidFill>
                  <a:srgbClr val="00B050"/>
                </a:solidFill>
                <a:latin typeface="Arial" panose="020B0604020202020204" pitchFamily="34" charset="0"/>
                <a:cs typeface="Arial" panose="020B0604020202020204" pitchFamily="34" charset="0"/>
              </a:rPr>
              <a:t>sr. james</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8716" y="2571276"/>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endParaRPr lang="en-IN" sz="2000" dirty="0">
              <a:latin typeface="Palatino Linotype" panose="02040502050505030304" pitchFamily="18" charset="0"/>
              <a:cs typeface="Segoe UI Light" panose="020B0502040204020203" pitchFamily="34" charset="0"/>
            </a:endParaRPr>
          </a:p>
        </p:txBody>
      </p:sp>
      <p:sp>
        <p:nvSpPr>
          <p:cNvPr id="2" name="Rectangle 1"/>
          <p:cNvSpPr/>
          <p:nvPr/>
        </p:nvSpPr>
        <p:spPr>
          <a:xfrm>
            <a:off x="312075" y="4007966"/>
            <a:ext cx="11449272" cy="107721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475961"/>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5155913"/>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ID=35, nameLast='</a:t>
            </a:r>
            <a:r>
              <a:rPr lang="en-IN" dirty="0" err="1">
                <a:solidFill>
                  <a:srgbClr val="00B050"/>
                </a:solidFill>
                <a:latin typeface="Arial" panose="020B0604020202020204" pitchFamily="34" charset="0"/>
                <a:cs typeface="Arial" panose="020B0604020202020204" pitchFamily="34" charset="0"/>
              </a:rPr>
              <a:t>patel</a:t>
            </a:r>
            <a:r>
              <a:rPr lang="en-IN" dirty="0">
                <a:latin typeface="Arial" panose="020B0604020202020204" pitchFamily="34" charset="0"/>
                <a:cs typeface="Arial" panose="020B0604020202020204" pitchFamily="34" charset="0"/>
              </a:rPr>
              <a:t>', DOB ='2000-04-21', nameFirst ='</a:t>
            </a:r>
            <a:r>
              <a:rPr lang="en-IN" dirty="0" err="1">
                <a:solidFill>
                  <a:srgbClr val="00B050"/>
                </a:solidFill>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emailID = '</a:t>
            </a:r>
            <a:r>
              <a:rPr lang="en-IN" dirty="0">
                <a:solidFill>
                  <a:srgbClr val="00B050"/>
                </a:solidFill>
                <a:latin typeface="Arial" panose="020B0604020202020204" pitchFamily="34" charset="0"/>
                <a:cs typeface="Arial" panose="020B0604020202020204" pitchFamily="34" charset="0"/>
              </a:rPr>
              <a:t>rajan.patel@gmail.com</a:t>
            </a:r>
            <a:r>
              <a:rPr lang="en-IN" dirty="0">
                <a:latin typeface="Arial" panose="020B0604020202020204" pitchFamily="34" charset="0"/>
                <a:cs typeface="Arial" panose="020B0604020202020204" pitchFamily="34" charset="0"/>
              </a:rPr>
              <a:t>');</a:t>
            </a: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ID=36, nameFirst ='</a:t>
            </a:r>
            <a:r>
              <a:rPr lang="en-IN" dirty="0" err="1">
                <a:solidFill>
                  <a:srgbClr val="00B050"/>
                </a:solidFill>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nameLast='</a:t>
            </a:r>
            <a:r>
              <a:rPr lang="en-IN" dirty="0" err="1">
                <a:solidFill>
                  <a:srgbClr val="00B050"/>
                </a:solidFill>
                <a:latin typeface="Arial" panose="020B0604020202020204" pitchFamily="34" charset="0"/>
                <a:cs typeface="Arial" panose="020B0604020202020204" pitchFamily="34" charset="0"/>
              </a:rPr>
              <a:t>pawar</a:t>
            </a:r>
            <a:r>
              <a:rPr lang="en-IN" dirty="0">
                <a:latin typeface="Arial" panose="020B0604020202020204" pitchFamily="34" charset="0"/>
                <a:cs typeface="Arial" panose="020B0604020202020204" pitchFamily="34" charset="0"/>
              </a:rPr>
              <a:t>', DOB ='2000-04-21', emailID = '</a:t>
            </a:r>
            <a:r>
              <a:rPr lang="en-IN" dirty="0">
                <a:solidFill>
                  <a:srgbClr val="00B050"/>
                </a:solidFill>
                <a:latin typeface="Arial" panose="020B0604020202020204" pitchFamily="34" charset="0"/>
                <a:cs typeface="Arial" panose="020B0604020202020204" pitchFamily="34" charset="0"/>
              </a:rPr>
              <a:t>ramesh.pawar@gmail.com</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924944"/>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newstudent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newstudent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8056077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dname='xyz'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c1='x' </a:t>
            </a:r>
            <a:r>
              <a:rPr lang="en-IN" dirty="0">
                <a:solidFill>
                  <a:srgbClr val="0077AA"/>
                </a:solidFill>
                <a:latin typeface="Arial" panose="020B0604020202020204" pitchFamily="34"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loc</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 = 'x'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 50</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 = 'x'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 50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377027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 </a:t>
            </a:r>
            <a:r>
              <a:rPr lang="en-IN" sz="2000" b="1" i="1" dirty="0">
                <a:solidFill>
                  <a:srgbClr val="FF0000"/>
                </a:solidFill>
                <a:latin typeface="Palatino Linotype" panose="02040502050505030304" pitchFamily="18" charset="0"/>
                <a:cs typeface="Arial" panose="020B0604020202020204" pitchFamily="34" charset="0"/>
              </a:rPr>
              <a:t>(in Relational Algebra </a:t>
            </a:r>
            <a:r>
              <a:rPr lang="en-IN" sz="2000" i="1" dirty="0">
                <a:solidFill>
                  <a:srgbClr val="FF0000"/>
                </a:solidFill>
                <a:latin typeface="Palatino Linotype" panose="02040502050505030304" pitchFamily="18" charset="0"/>
                <a:cs typeface="Arial" panose="020B0604020202020204" pitchFamily="34" charset="0"/>
              </a:rPr>
              <a:t>"</a:t>
            </a:r>
            <a:r>
              <a:rPr lang="en-IN" sz="2000" b="1" i="1" dirty="0">
                <a:solidFill>
                  <a:srgbClr val="FF0000"/>
                </a:solidFill>
                <a:latin typeface="Palatino Linotype" panose="02040502050505030304" pitchFamily="18" charset="0"/>
                <a:cs typeface="Arial" panose="020B0604020202020204" pitchFamily="34" charset="0"/>
              </a:rPr>
              <a:t>R</a:t>
            </a:r>
            <a:r>
              <a:rPr lang="en-IN" sz="2000" i="1" dirty="0">
                <a:solidFill>
                  <a:srgbClr val="FF0000"/>
                </a:solidFill>
                <a:latin typeface="Palatino Linotype" panose="02040502050505030304" pitchFamily="18" charset="0"/>
                <a:cs typeface="Arial" panose="020B0604020202020204" pitchFamily="34" charset="0"/>
              </a:rPr>
              <a:t>" </a:t>
            </a:r>
            <a:r>
              <a:rPr lang="en-IN" sz="2000" b="1" i="1" dirty="0">
                <a:solidFill>
                  <a:srgbClr val="FF0000"/>
                </a:solidFill>
                <a:latin typeface="Palatino Linotype" panose="02040502050505030304" pitchFamily="18" charset="0"/>
                <a:cs typeface="Arial" panose="020B0604020202020204" pitchFamily="34" charset="0"/>
              </a:rPr>
              <a:t>stands for relation)</a:t>
            </a:r>
            <a:r>
              <a:rPr lang="en-IN" sz="28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In Database, a relation represents a </a:t>
            </a:r>
            <a:r>
              <a:rPr lang="en-IN" sz="2400" b="1" dirty="0">
                <a:solidFill>
                  <a:srgbClr val="C00000"/>
                </a:solidFill>
                <a:latin typeface="Palatino Linotype" panose="02040502050505030304" pitchFamily="18" charset="0"/>
                <a:cs typeface="Arial" panose="020B0604020202020204" pitchFamily="34" charset="0"/>
              </a:rPr>
              <a:t>table</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or an </a:t>
            </a:r>
            <a:r>
              <a:rPr lang="en-IN" sz="2400" b="1" dirty="0">
                <a:solidFill>
                  <a:srgbClr val="C00000"/>
                </a:solidFill>
                <a:latin typeface="Palatino Linotype" panose="02040502050505030304" pitchFamily="18" charset="0"/>
                <a:cs typeface="Arial" panose="020B0604020202020204" pitchFamily="34" charset="0"/>
              </a:rPr>
              <a:t>entity</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than contain attributes.</a:t>
            </a:r>
          </a:p>
        </p:txBody>
      </p:sp>
      <p:sp>
        <p:nvSpPr>
          <p:cNvPr id="5" name="Rectangle 4"/>
          <p:cNvSpPr/>
          <p:nvPr/>
        </p:nvSpPr>
        <p:spPr>
          <a:xfrm>
            <a:off x="334566" y="2060848"/>
            <a:ext cx="11449272" cy="830997"/>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Relationship: </a:t>
            </a:r>
            <a:r>
              <a:rPr lang="en-IN" sz="2000" dirty="0">
                <a:latin typeface="Palatino Linotype" panose="02040502050505030304" pitchFamily="18" charset="0"/>
                <a:cs typeface="Arial" panose="020B0604020202020204" pitchFamily="34" charset="0"/>
              </a:rPr>
              <a:t>In database, relationship is that how the two entities are </a:t>
            </a:r>
            <a:r>
              <a:rPr lang="en-IN" sz="2400" b="1" dirty="0">
                <a:solidFill>
                  <a:srgbClr val="0070C0"/>
                </a:solidFill>
                <a:latin typeface="Palatino Linotype" panose="02040502050505030304" pitchFamily="18" charset="0"/>
                <a:cs typeface="Arial" panose="020B0604020202020204" pitchFamily="34" charset="0"/>
              </a:rPr>
              <a:t>connected</a:t>
            </a:r>
            <a:r>
              <a:rPr lang="en-IN" sz="2400" dirty="0">
                <a:solidFill>
                  <a:srgbClr val="0070C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140968"/>
            <a:ext cx="6798657" cy="954107"/>
          </a:xfrm>
          <a:prstGeom prst="rect">
            <a:avLst/>
          </a:prstGeom>
          <a:noFill/>
        </p:spPr>
        <p:txBody>
          <a:bodyPr wrap="square">
            <a:spAutoFit/>
          </a:bodyPr>
          <a:lstStyle/>
          <a:p>
            <a:r>
              <a:rPr lang="en-IN" sz="2800" b="1" dirty="0">
                <a:solidFill>
                  <a:srgbClr val="C00000"/>
                </a:solidFill>
                <a:latin typeface="Palatino Linotype" panose="02040502050505030304" pitchFamily="18" charset="0"/>
                <a:cs typeface="Arial" panose="020B0604020202020204" pitchFamily="34" charset="0"/>
              </a:rPr>
              <a:t>Primary/Foreign key</a:t>
            </a:r>
            <a:r>
              <a:rPr lang="en-IN" sz="2800" dirty="0">
                <a:latin typeface="Palatino Linotype" panose="02040502050505030304" pitchFamily="18" charset="0"/>
                <a:cs typeface="Arial" panose="020B0604020202020204" pitchFamily="34" charset="0"/>
              </a:rPr>
              <a:t> is used to specify this relationship.</a:t>
            </a:r>
          </a:p>
        </p:txBody>
      </p:sp>
      <p:sp>
        <p:nvSpPr>
          <p:cNvPr id="7" name="Rectangle 6"/>
          <p:cNvSpPr/>
          <p:nvPr/>
        </p:nvSpPr>
        <p:spPr>
          <a:xfrm>
            <a:off x="334566" y="5416239"/>
            <a:ext cx="8715436" cy="1138773"/>
          </a:xfrm>
          <a:prstGeom prst="rect">
            <a:avLst/>
          </a:prstGeom>
        </p:spPr>
        <p:txBody>
          <a:bodyPr wrap="square">
            <a:spAutoFit/>
          </a:bodyPr>
          <a:lstStyle/>
          <a:p>
            <a:r>
              <a:rPr lang="en-US" sz="2400" b="1" dirty="0">
                <a:solidFill>
                  <a:srgbClr val="FF0000"/>
                </a:solidFill>
                <a:latin typeface="Palatino Linotype" panose="02040502050505030304" pitchFamily="18" charset="0"/>
              </a:rPr>
              <a:t>Note:</a:t>
            </a:r>
          </a:p>
          <a:p>
            <a:pPr marL="342900" indent="-342900">
              <a:buFont typeface="Arial" pitchFamily="34" charset="0"/>
              <a:buChar char="•"/>
            </a:pPr>
            <a:endParaRPr lang="en-US" sz="800" b="1" dirty="0">
              <a:solidFill>
                <a:srgbClr val="006C86"/>
              </a:solidFill>
              <a:latin typeface="Palatino Linotype" panose="02040502050505030304"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Table -</a:t>
            </a:r>
            <a:r>
              <a:rPr lang="en-US" dirty="0">
                <a:solidFill>
                  <a:schemeClr val="tx1">
                    <a:lumMod val="85000"/>
                    <a:lumOff val="15000"/>
                  </a:schemeClr>
                </a:solidFill>
                <a:latin typeface="Palatino Linotype" panose="02040502050505030304" pitchFamily="18" charset="0"/>
              </a:rPr>
              <a:t> The physical </a:t>
            </a:r>
            <a:r>
              <a:rPr lang="en-US" dirty="0">
                <a:solidFill>
                  <a:schemeClr val="tx1">
                    <a:lumMod val="85000"/>
                    <a:lumOff val="15000"/>
                  </a:schemeClr>
                </a:solidFill>
                <a:latin typeface="Palatino Linotype" panose="02040502050505030304" pitchFamily="18" charset="0"/>
                <a:cs typeface="Arial" panose="020B0604020202020204" pitchFamily="34" charset="0"/>
              </a:rPr>
              <a:t>instantiation</a:t>
            </a:r>
            <a:r>
              <a:rPr lang="en-US" dirty="0">
                <a:solidFill>
                  <a:schemeClr val="tx1">
                    <a:lumMod val="85000"/>
                    <a:lumOff val="15000"/>
                  </a:schemeClr>
                </a:solidFill>
                <a:latin typeface="Palatino Linotype" panose="02040502050505030304" pitchFamily="18" charset="0"/>
              </a:rPr>
              <a:t> of a relation in the database schema.</a:t>
            </a: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logical construct that organizes data into rows and columns</a:t>
            </a:r>
            <a:r>
              <a:rPr lang="en-US" dirty="0">
                <a:solidFill>
                  <a:srgbClr val="006C86"/>
                </a:solidFill>
                <a:latin typeface="Palatino Linotype" panose="02040502050505030304" pitchFamily="18" charset="0"/>
              </a:rPr>
              <a:t>.</a:t>
            </a:r>
          </a:p>
        </p:txBody>
      </p:sp>
      <p:sp>
        <p:nvSpPr>
          <p:cNvPr id="8" name="Rectangle 7"/>
          <p:cNvSpPr/>
          <p:nvPr/>
        </p:nvSpPr>
        <p:spPr>
          <a:xfrm>
            <a:off x="352312" y="4186270"/>
            <a:ext cx="3510645"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Foreign Key is also know as </a:t>
            </a:r>
            <a:r>
              <a:rPr lang="en-US" dirty="0">
                <a:solidFill>
                  <a:srgbClr val="006C86"/>
                </a:solidFill>
                <a:latin typeface="Palatino Linotype" panose="02040502050505030304" pitchFamily="18" charset="0"/>
                <a:cs typeface="Arial" panose="020B0604020202020204" pitchFamily="34" charset="0"/>
              </a:rPr>
              <a:t>Reference</a:t>
            </a:r>
            <a:r>
              <a:rPr lang="en-US" dirty="0">
                <a:solidFill>
                  <a:srgbClr val="006C86"/>
                </a:solidFill>
                <a:latin typeface="Palatino Linotype" panose="02040502050505030304" pitchFamily="18" charset="0"/>
              </a:rPr>
              <a:t>/Referential key.</a:t>
            </a:r>
          </a:p>
        </p:txBody>
      </p:sp>
      <p:pic>
        <p:nvPicPr>
          <p:cNvPr id="9" name="Picture 8">
            <a:extLst>
              <a:ext uri="{FF2B5EF4-FFF2-40B4-BE49-F238E27FC236}">
                <a16:creationId xmlns:a16="http://schemas.microsoft.com/office/drawing/2014/main" id="{E04241D7-FB68-4667-9345-F4EC76ECC3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285E187-84E2-40D0-8BF1-B386803F318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LOC</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&lt;50</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&lt;50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A database is a system to </a:t>
            </a:r>
            <a:r>
              <a:rPr lang="en-US" sz="3200" b="1" dirty="0">
                <a:solidFill>
                  <a:srgbClr val="C00000"/>
                </a:solidFill>
                <a:latin typeface="Palatino Linotype" panose="02040502050505030304" pitchFamily="18" charset="0"/>
                <a:cs typeface="Arial" pitchFamily="34" charset="0"/>
              </a:rPr>
              <a:t>organize, store </a:t>
            </a:r>
            <a:r>
              <a:rPr lang="en-US" sz="2400" dirty="0">
                <a:latin typeface="Palatino Linotype" panose="02040502050505030304" pitchFamily="18" charset="0"/>
                <a:cs typeface="Arial" pitchFamily="34" charset="0"/>
              </a:rPr>
              <a:t>and</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retrieve</a:t>
            </a:r>
            <a:r>
              <a:rPr lang="en-US" sz="2800" b="1"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large amounts of data easily, which is stored in </a:t>
            </a:r>
            <a:r>
              <a:rPr lang="en-US" sz="3200" b="1" dirty="0">
                <a:solidFill>
                  <a:srgbClr val="C00000"/>
                </a:solidFill>
                <a:latin typeface="Palatino Linotype" panose="02040502050505030304" pitchFamily="18" charset="0"/>
                <a:cs typeface="Arial" pitchFamily="34" charset="0"/>
              </a:rPr>
              <a:t>one </a:t>
            </a:r>
            <a:r>
              <a:rPr lang="en-US" sz="2400" dirty="0">
                <a:latin typeface="Palatino Linotype" panose="02040502050505030304" pitchFamily="18" charset="0"/>
                <a:cs typeface="Arial" pitchFamily="34" charset="0"/>
              </a:rPr>
              <a:t>or</a:t>
            </a:r>
            <a:r>
              <a:rPr lang="en-US" sz="3200" b="1" dirty="0">
                <a:solidFill>
                  <a:srgbClr val="C00000"/>
                </a:solidFill>
                <a:latin typeface="Palatino Linotype" panose="02040502050505030304" pitchFamily="18" charset="0"/>
                <a:cs typeface="Arial" pitchFamily="34" charset="0"/>
              </a:rPr>
              <a:t> more data files</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by </a:t>
            </a:r>
            <a:r>
              <a:rPr lang="en-US" sz="3200" b="1" dirty="0">
                <a:solidFill>
                  <a:srgbClr val="C00000"/>
                </a:solidFill>
                <a:latin typeface="Palatino Linotype" panose="02040502050505030304" pitchFamily="18" charset="0"/>
                <a:cs typeface="Arial" pitchFamily="34" charset="0"/>
              </a:rPr>
              <a:t>one</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more</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users</a:t>
            </a:r>
            <a:r>
              <a:rPr lang="en-US" sz="3200" b="1" dirty="0">
                <a:latin typeface="Palatino Linotype" panose="02040502050505030304" pitchFamily="18"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Each database is a collection of tables, which are called </a:t>
            </a:r>
            <a:r>
              <a:rPr lang="en-US" sz="3200" b="1" dirty="0">
                <a:solidFill>
                  <a:srgbClr val="C00000"/>
                </a:solidFill>
                <a:latin typeface="Palatino Linotype" panose="02040502050505030304" pitchFamily="18" charset="0"/>
                <a:cs typeface="Arial" pitchFamily="34" charset="0"/>
              </a:rPr>
              <a:t>relations</a:t>
            </a:r>
            <a:r>
              <a:rPr lang="en-US" sz="2400" dirty="0">
                <a:latin typeface="Palatino Linotype" panose="02040502050505030304" pitchFamily="18" charset="0"/>
                <a:cs typeface="Arial" pitchFamily="34" charset="0"/>
              </a:rPr>
              <a:t>, hence the name </a:t>
            </a:r>
            <a:r>
              <a:rPr lang="en-US" sz="2400" b="1" dirty="0">
                <a:latin typeface="Palatino Linotype" panose="02040502050505030304" pitchFamily="18" charset="0"/>
                <a:cs typeface="Arial" pitchFamily="34" charset="0"/>
              </a:rPr>
              <a:t>"</a:t>
            </a:r>
            <a:r>
              <a:rPr lang="en-US" sz="3200" b="1" dirty="0">
                <a:solidFill>
                  <a:srgbClr val="C00000"/>
                </a:solidFill>
                <a:latin typeface="Palatino Linotype" panose="02040502050505030304" pitchFamily="18" charset="0"/>
                <a:cs typeface="Arial" pitchFamily="34" charset="0"/>
              </a:rPr>
              <a:t>relational database</a:t>
            </a:r>
            <a:r>
              <a:rPr lang="en-US" sz="2400" b="1" dirty="0">
                <a:latin typeface="Palatino Linotype" panose="02040502050505030304" pitchFamily="18" charset="0"/>
                <a:cs typeface="Arial" pitchFamily="34" charset="0"/>
              </a:rPr>
              <a:t>"</a:t>
            </a:r>
            <a:r>
              <a:rPr lang="en-US" sz="2400" dirty="0">
                <a:latin typeface="Palatino Linotype" panose="02040502050505030304" pitchFamily="18"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a16="http://schemas.microsoft.com/office/drawing/2014/main" id="{8253DD02-06C7-467D-9D3F-D1515E2544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49FB4D-7977-4D29-B523-DDE97B8B04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5B19E43-4610-41DE-B983-AAB6CDFE0B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294750"/>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7AF1C57-CFC0-4C0B-95FD-03151CDB2A8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2487849"/>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a16="http://schemas.microsoft.com/office/drawing/2014/main" id="{7B7EB04C-9742-41F7-9553-04C8652B11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A4E78F3-A67F-4187-A168-9D7368258D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9562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173752"/>
            <a:ext cx="11809310" cy="428835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r>
              <a:rPr lang="en-US"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r>
              <a:rPr lang="en-US" dirty="0">
                <a:latin typeface="Arial" panose="020B0604020202020204" pitchFamily="34" charset="0"/>
                <a:ea typeface="Times New Roman" panose="02020603050405020304" pitchFamily="18" charset="0"/>
              </a:rPr>
              <a:t> ;</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124744"/>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1524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Palatino Linotype" panose="02040502050505030304" pitchFamily="18" charset="0"/>
                <a:cs typeface="Arial" pitchFamily="34" charset="0"/>
              </a:rPr>
              <a:t>Data is any </a:t>
            </a:r>
            <a:r>
              <a:rPr lang="en-US" sz="2400" b="1" dirty="0">
                <a:solidFill>
                  <a:srgbClr val="0070C0"/>
                </a:solidFill>
                <a:latin typeface="Palatino Linotype" panose="02040502050505030304" pitchFamily="18" charset="0"/>
                <a:cs typeface="Arial" pitchFamily="34" charset="0"/>
              </a:rPr>
              <a:t>facts</a:t>
            </a:r>
            <a:r>
              <a:rPr lang="en-US" sz="2400" dirty="0">
                <a:latin typeface="Palatino Linotype" panose="02040502050505030304" pitchFamily="18" charset="0"/>
                <a:cs typeface="Arial" pitchFamily="34" charset="0"/>
              </a:rPr>
              <a:t> that can be recorded and that can be processed by a computer. e.g.</a:t>
            </a:r>
          </a:p>
          <a:p>
            <a:endParaRPr lang="en-US" sz="800" dirty="0">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number, text, </a:t>
            </a:r>
            <a:r>
              <a:rPr lang="en-US" sz="1600" dirty="0">
                <a:latin typeface="Palatino Linotype" panose="02040502050505030304" pitchFamily="18" charset="0"/>
                <a:cs typeface="Arial" pitchFamily="34" charset="0"/>
              </a:rPr>
              <a:t>or</a:t>
            </a:r>
            <a:r>
              <a:rPr lang="en-US" sz="2000" dirty="0">
                <a:latin typeface="Palatino Linotype" panose="02040502050505030304" pitchFamily="18" charset="0"/>
                <a:cs typeface="Arial" pitchFamily="34" charset="0"/>
              </a:rPr>
              <a:t> </a:t>
            </a:r>
            <a:r>
              <a:rPr lang="en-US" sz="2000" b="1" dirty="0">
                <a:solidFill>
                  <a:srgbClr val="0070C0"/>
                </a:solidFill>
                <a:latin typeface="Palatino Linotype" panose="02040502050505030304" pitchFamily="18"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images, audio, video, </a:t>
            </a:r>
            <a:r>
              <a:rPr lang="en-US" sz="1600" dirty="0">
                <a:latin typeface="Palatino Linotype" panose="02040502050505030304" pitchFamily="18" charset="0"/>
                <a:cs typeface="Arial" pitchFamily="34" charset="0"/>
              </a:rPr>
              <a:t>or</a:t>
            </a:r>
            <a:r>
              <a:rPr lang="en-US" sz="2000" b="1" dirty="0">
                <a:solidFill>
                  <a:srgbClr val="0070C0"/>
                </a:solidFill>
                <a:latin typeface="Palatino Linotype" panose="02040502050505030304" pitchFamily="18" charset="0"/>
                <a:cs typeface="Arial" pitchFamily="34" charset="0"/>
              </a:rPr>
              <a:t> signal</a:t>
            </a:r>
            <a:endParaRPr lang="en-US" sz="1600" dirty="0">
              <a:latin typeface="Palatino Linotype" panose="02040502050505030304" pitchFamily="18"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algn="ctr"/>
            <a:r>
              <a:rPr lang="en-US" sz="2400" dirty="0">
                <a:latin typeface="Palatino Linotype" panose="02040502050505030304" pitchFamily="18" charset="0"/>
                <a:cs typeface="Arial" pitchFamily="34" charset="0"/>
              </a:rPr>
              <a:t>Data can be in the form of </a:t>
            </a:r>
            <a:r>
              <a:rPr lang="en-US" sz="3200" b="1" dirty="0">
                <a:solidFill>
                  <a:srgbClr val="0070C0"/>
                </a:solidFill>
                <a:latin typeface="Palatino Linotype" panose="02040502050505030304" pitchFamily="18" charset="0"/>
                <a:cs typeface="Arial" pitchFamily="34" charset="0"/>
              </a:rPr>
              <a:t>Text</a:t>
            </a:r>
            <a:r>
              <a:rPr lang="en-US" sz="2800" dirty="0">
                <a:latin typeface="Palatino Linotype" panose="02040502050505030304" pitchFamily="18" charset="0"/>
                <a:cs typeface="Arial" pitchFamily="34" charset="0"/>
              </a:rPr>
              <a:t> or </a:t>
            </a:r>
            <a:r>
              <a:rPr lang="en-US" sz="3200" b="1" dirty="0">
                <a:solidFill>
                  <a:srgbClr val="0070C0"/>
                </a:solidFill>
                <a:latin typeface="Palatino Linotype" panose="02040502050505030304" pitchFamily="18"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a16="http://schemas.microsoft.com/office/drawing/2014/main" id="{0A12C050-14E4-4A44-924C-B74435DE2D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hlinkClick r:id="rId4" action="ppaction://hlinksldjump"/>
            <a:extLst>
              <a:ext uri="{FF2B5EF4-FFF2-40B4-BE49-F238E27FC236}">
                <a16:creationId xmlns:a16="http://schemas.microsoft.com/office/drawing/2014/main" id="{D75C6600-57FB-4A08-B5DE-B5A3A0C7827E}"/>
              </a:ext>
            </a:extLst>
          </p:cNvPr>
          <p:cNvSpPr/>
          <p:nvPr/>
        </p:nvSpPr>
        <p:spPr>
          <a:xfrm>
            <a:off x="11135766" y="6107510"/>
            <a:ext cx="606256" cy="338554"/>
          </a:xfrm>
          <a:prstGeom prst="rect">
            <a:avLst/>
          </a:prstGeom>
        </p:spPr>
        <p:txBody>
          <a:bodyPr wrap="none">
            <a:spAutoFit/>
          </a:bodyPr>
          <a:lstStyle/>
          <a:p>
            <a:r>
              <a:rPr lang="en-US" sz="1600" dirty="0">
                <a:latin typeface="Palatino Linotype" panose="02040502050505030304" pitchFamily="18" charset="0"/>
                <a:cs typeface="Arial" panose="020B0604020202020204" pitchFamily="34" charset="0"/>
              </a:rPr>
              <a:t>back</a:t>
            </a:r>
            <a:endParaRPr lang="en-IN"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147732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(1 &gt; 2, 2, 3) </a:t>
            </a:r>
            <a:r>
              <a:rPr lang="en-US" dirty="0">
                <a:solidFill>
                  <a:srgbClr val="0077AA"/>
                </a:solidFill>
                <a:latin typeface="Arial" panose="020B0604020202020204" pitchFamily="34" charset="0"/>
              </a:rPr>
              <a:t>as</a:t>
            </a:r>
            <a:r>
              <a:rPr lang="en-US" dirty="0">
                <a:latin typeface="Arial" panose="020B0604020202020204" pitchFamily="34" charset="0"/>
                <a:ea typeface="Times New Roman" panose="02020603050405020304" pitchFamily="18" charset="0"/>
              </a:rPr>
              <a:t> R1;</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(sal = 3000, 'Ok', 'Not Bad') 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(sal = 3000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ename = 'FORD', 'Y', 'N') 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(comm is NULL </a:t>
            </a:r>
            <a:r>
              <a:rPr lang="en-US" dirty="0">
                <a:solidFill>
                  <a:srgbClr val="0077AA"/>
                </a:solidFill>
                <a:latin typeface="Arial" panose="020B0604020202020204" pitchFamily="34" charset="0"/>
              </a:rPr>
              <a:t>&amp;&amp;</a:t>
            </a:r>
            <a:r>
              <a:rPr lang="en-US" dirty="0">
                <a:latin typeface="Arial" panose="020B0604020202020204" pitchFamily="34" charset="0"/>
                <a:ea typeface="Times New Roman" panose="02020603050405020304" pitchFamily="18" charset="0"/>
              </a:rPr>
              <a:t>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0077AA"/>
                </a:solidFill>
                <a:latin typeface="Arial" panose="020B0604020202020204" pitchFamily="34" charset="0"/>
              </a:rPr>
              <a:t>IF</a:t>
            </a:r>
            <a:r>
              <a:rPr lang="en-IN" dirty="0">
                <a:latin typeface="Arial" panose="020B0604020202020204" pitchFamily="34" charset="0"/>
                <a:ea typeface="Times New Roman" panose="02020603050405020304" pitchFamily="18" charset="0"/>
              </a:rPr>
              <a:t>(deptno = 10, 'Sales', IF(deptno = 20 , 'Purchase' ,'N/A')) 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NULLIF(1, 1) </a:t>
            </a:r>
            <a:r>
              <a:rPr lang="en-US" dirty="0">
                <a:solidFill>
                  <a:srgbClr val="0077AA"/>
                </a:solidFill>
                <a:latin typeface="Arial" panose="020B0604020202020204" pitchFamily="34" charset="0"/>
              </a:rPr>
              <a:t>as</a:t>
            </a:r>
            <a:r>
              <a:rPr lang="en-US" dirty="0">
                <a:latin typeface="Arial" panose="020B0604020202020204" pitchFamily="34" charset="0"/>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NULLIF(1, 2) as R1;</a:t>
            </a:r>
            <a:endParaRPr lang="en-IN" dirty="0">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6286455"/>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sp>
        <p:nvSpPr>
          <p:cNvPr id="9" name="Rectangle 8">
            <a:extLst>
              <a:ext uri="{FF2B5EF4-FFF2-40B4-BE49-F238E27FC236}">
                <a16:creationId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921173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deptno = 10;</a:t>
            </a:r>
          </a:p>
          <a:p>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or</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sal&gt;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770538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 between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in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NOT NULL</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054918"/>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054918"/>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empno, ename, job, sal, comm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empno, ename, job, sal, comm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IS </a:t>
            </a:r>
            <a:r>
              <a:rPr lang="en-IN" dirty="0">
                <a:solidFill>
                  <a:schemeClr val="accent4">
                    <a:lumMod val="50000"/>
                  </a:schemeClr>
                </a:solidFill>
                <a:latin typeface="Arial" panose="020B0604020202020204" pitchFamily="34" charset="0"/>
                <a:cs typeface="Arial" panose="020B0604020202020204" pitchFamily="34" charset="0"/>
              </a:rPr>
              <a:t>TRUE</a:t>
            </a:r>
            <a:r>
              <a:rPr lang="en-IN" dirty="0">
                <a:latin typeface="Arial" panose="020B0604020202020204" pitchFamily="34" charset="0"/>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18" y="3228971"/>
            <a:ext cx="11591778" cy="707794"/>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258" y="5292036"/>
            <a:ext cx="1367978"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902519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1749739"/>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32671"/>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360037"/>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302" y="3213004"/>
            <a:ext cx="9971809" cy="400058"/>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9143145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6020950"/>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98343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err="1">
                <a:solidFill>
                  <a:srgbClr val="17A889"/>
                </a:solidFill>
                <a:latin typeface="Arial" pitchFamily="34" charset="0"/>
                <a:cs typeface="Arial" pitchFamily="34" charset="0"/>
              </a:rPr>
              <a:t>infoway</a:t>
            </a:r>
            <a:endParaRPr lang="en-US" sz="4800" dirty="0">
              <a:solidFill>
                <a:srgbClr val="17A889"/>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17" y="3276620"/>
            <a:ext cx="11591778" cy="400058"/>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8777169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10" name="Footer Placeholder 2">
            <a:extLst>
              <a:ext uri="{FF2B5EF4-FFF2-40B4-BE49-F238E27FC236}">
                <a16:creationId xmlns:a16="http://schemas.microsoft.com/office/drawing/2014/main" id="{D454B9D0-A1CB-48E9-B619-ECE9A18A5D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212453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156826"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45075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92696"/>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4511030" y="353944"/>
            <a:ext cx="1152128"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a:t>
            </a:r>
          </a:p>
        </p:txBody>
      </p:sp>
      <p:sp>
        <p:nvSpPr>
          <p:cNvPr id="8" name="Footer Placeholder 2">
            <a:extLst>
              <a:ext uri="{FF2B5EF4-FFF2-40B4-BE49-F238E27FC236}">
                <a16:creationId xmlns:a16="http://schemas.microsoft.com/office/drawing/2014/main" id="{78707692-D8F8-4B6E-BBED-6980DA0D14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name, </a:t>
            </a:r>
            <a:r>
              <a:rPr lang="en-US" dirty="0">
                <a:solidFill>
                  <a:srgbClr val="DD4A68"/>
                </a:solidFill>
                <a:latin typeface="Arial" panose="020B0604020202020204" pitchFamily="34" charset="0"/>
              </a:rPr>
              <a:t>COUNT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student_cards </a:t>
            </a:r>
            <a:r>
              <a:rPr lang="en-US" dirty="0">
                <a:solidFill>
                  <a:srgbClr val="0077AA"/>
                </a:solidFill>
                <a:latin typeface="Arial" panose="020B0604020202020204" pitchFamily="34" charset="0"/>
                <a:cs typeface="Times New Roman" panose="02020603050405020304" pitchFamily="18" charset="0"/>
              </a:rPr>
              <a:t>GROUP</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BY</a:t>
            </a:r>
            <a:r>
              <a:rPr lang="en-US" dirty="0">
                <a:latin typeface="Arial" panose="020B0604020202020204" pitchFamily="34" charset="0"/>
                <a:ea typeface="Times New Roman" panose="02020603050405020304" pitchFamily="18" charset="0"/>
              </a:rPr>
              <a:t> name;</a:t>
            </a:r>
            <a:endParaRPr lang="en-IN"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cs typeface="Times New Roman" panose="02020603050405020304" pitchFamily="18" charset="0"/>
              </a:rPr>
              <a:t> orderdate,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cs typeface="Times New Roman" panose="02020603050405020304" pitchFamily="18" charset="0"/>
              </a:rPr>
              <a:t>Total Amount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cs typeface="Times New Roman" panose="02020603050405020304" pitchFamily="18" charset="0"/>
              </a:rPr>
              <a:t> student_order </a:t>
            </a:r>
            <a:r>
              <a:rPr lang="en-US" dirty="0">
                <a:solidFill>
                  <a:srgbClr val="0077AA"/>
                </a:solidFill>
                <a:latin typeface="Arial" panose="020B0604020202020204" pitchFamily="34" charset="0"/>
                <a:cs typeface="Times New Roman" panose="02020603050405020304" pitchFamily="18" charset="0"/>
              </a:rPr>
              <a:t>GROUP BY </a:t>
            </a:r>
            <a:r>
              <a:rPr lang="en-US" dirty="0">
                <a:latin typeface="Arial" panose="020B0604020202020204" pitchFamily="34" charset="0"/>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Which Were Not Placed By Students</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Which Were Placed Directly</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endParaRPr lang="en-IN" dirty="0">
              <a:latin typeface="Arial" panose="020B0604020202020204" pitchFamily="34" charset="0"/>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008520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134F28D-5004-42E8-88E4-35F87CBACC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61A1B6-4EF9-494D-B0BB-0EEBE2A4C2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542444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DDL commands </a:t>
            </a:r>
            <a:r>
              <a:rPr lang="en-IN" sz="2000" dirty="0">
                <a:latin typeface="Palatino Linotype" panose="02040502050505030304" pitchFamily="18"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Constraints</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5F02960-E26C-4723-8478-1B05ACFF42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234DB37-101C-43F6-AEA9-64ACC8A67A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1081971-7EA4-4E58-86B3-0885BB381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0856568"/>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008378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5000132"/>
      </p:ext>
    </p:extLst>
  </p:cSld>
  <p:clrMapOvr>
    <a:masterClrMapping/>
  </p:clrMapOvr>
  <p:transition spd="slow"/>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1659357"/>
      </p:ext>
    </p:extLst>
  </p:cSld>
  <p:clrMapOvr>
    <a:masterClrMapping/>
  </p:clrMapOvr>
  <p:transition spd="slow"/>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707886"/>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latin typeface="Arial" panose="020B0604020202020204" pitchFamily="34" charset="0"/>
                <a:ea typeface="Times New Roman" panose="02020603050405020304" pitchFamily="18" charset="0"/>
              </a:rPr>
              <a:t>dayofweek (now()), WEEKDAY(now());</a:t>
            </a:r>
          </a:p>
          <a:p>
            <a:endParaRPr lang="en-IN" sz="8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Palatino Linotype" panose="02040502050505030304" pitchFamily="18" charset="0"/>
                <a:ea typeface="Calibri" panose="020F0502020204030204" pitchFamily="34" charset="0"/>
                <a:cs typeface="Times New Roman" panose="02020603050405020304" pitchFamily="18" charset="0"/>
              </a:rPr>
              <a:t>A D</a:t>
            </a:r>
            <a:r>
              <a:rPr lang="en-US" sz="2000" b="1" dirty="0">
                <a:latin typeface="Palatino Linotype" panose="02040502050505030304" pitchFamily="18" charset="0"/>
                <a:ea typeface="Calibri" panose="020F0502020204030204" pitchFamily="34" charset="0"/>
                <a:cs typeface="Times New Roman" panose="02020603050405020304" pitchFamily="18" charset="0"/>
              </a:rPr>
              <a:t>ata Definition Language </a:t>
            </a:r>
            <a:r>
              <a:rPr lang="en-US" sz="2000" dirty="0">
                <a:latin typeface="Palatino Linotype" panose="02040502050505030304" pitchFamily="18"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Palatino Linotype" panose="02040502050505030304" pitchFamily="18" charset="0"/>
                <a:ea typeface="Calibri" panose="020F0502020204030204" pitchFamily="34" charset="0"/>
                <a:cs typeface="Times New Roman" panose="02020603050405020304" pitchFamily="18" charset="0"/>
              </a:rPr>
              <a:t>TABLES, VIEWS, INDEXES</a:t>
            </a:r>
            <a:r>
              <a:rPr lang="en-US" sz="2000" dirty="0">
                <a:latin typeface="Palatino Linotype" panose="02040502050505030304" pitchFamily="18"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a16="http://schemas.microsoft.com/office/drawing/2014/main" id="{B3A3F2ED-E2CB-4EC7-81AE-A4034B17E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3EF915D-3DAD-49DB-B4EB-06E320551A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9812243"/>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439524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16864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66495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Create table </a:t>
            </a:r>
            <a:r>
              <a:rPr lang="en-IN" sz="2000" dirty="0">
                <a:latin typeface="Palatino Linotype" panose="02040502050505030304" pitchFamily="18" charset="0"/>
                <a:ea typeface="Calibri" panose="020F0502020204030204" pitchFamily="34" charset="0"/>
                <a:cs typeface="Times New Roman" panose="02020603050405020304" pitchFamily="18" charset="0"/>
              </a:rPr>
              <a:t>:- In database, table is an object where we define the a</a:t>
            </a:r>
            <a:r>
              <a:rPr lang="en-US" sz="2000" dirty="0">
                <a:latin typeface="Palatino Linotype" panose="02040502050505030304" pitchFamily="18" charset="0"/>
              </a:rPr>
              <a:t> </a:t>
            </a:r>
            <a:r>
              <a:rPr lang="en-US" sz="2000" b="1" dirty="0">
                <a:latin typeface="Palatino Linotype" panose="02040502050505030304" pitchFamily="18" charset="0"/>
              </a:rPr>
              <a:t>structure</a:t>
            </a:r>
            <a:r>
              <a:rPr lang="en-US" sz="2000" dirty="0">
                <a:latin typeface="Palatino Linotype" panose="02040502050505030304" pitchFamily="18" charset="0"/>
              </a:rPr>
              <a:t>. A structure is a collection of </a:t>
            </a:r>
            <a:r>
              <a:rPr lang="en-US" sz="2000" b="1" dirty="0">
                <a:latin typeface="Palatino Linotype" panose="02040502050505030304" pitchFamily="18" charset="0"/>
              </a:rPr>
              <a:t>variables</a:t>
            </a:r>
            <a:r>
              <a:rPr lang="en-US" sz="2000" dirty="0">
                <a:latin typeface="Palatino Linotype" panose="02040502050505030304" pitchFamily="18" charset="0"/>
              </a:rPr>
              <a:t> under a single name. These </a:t>
            </a:r>
            <a:r>
              <a:rPr lang="en-US" sz="2000" b="1" dirty="0">
                <a:latin typeface="Palatino Linotype" panose="02040502050505030304" pitchFamily="18" charset="0"/>
              </a:rPr>
              <a:t>variables</a:t>
            </a:r>
            <a:r>
              <a:rPr lang="en-US" sz="2000" dirty="0">
                <a:latin typeface="Palatino Linotype" panose="02040502050505030304" pitchFamily="18" charset="0"/>
              </a:rPr>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Basic Datatypes</a:t>
            </a:r>
            <a:r>
              <a:rPr lang="en-IN" sz="2000" dirty="0">
                <a:latin typeface="Palatino Linotype" panose="0204050205050503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Constraints :- I</a:t>
            </a:r>
            <a:r>
              <a:rPr lang="en-US" sz="2000" dirty="0">
                <a:latin typeface="Palatino Linotype" panose="02040502050505030304" pitchFamily="18"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a16="http://schemas.microsoft.com/office/drawing/2014/main" id="{428C87EC-C9B5-48E2-89F2-2DCA74FE3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9C6585-81DE-45F1-A4FD-9F177196F3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79365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m.name, s.name, m.rate, s.rate, m.rate + s.rate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US" dirty="0">
                <a:latin typeface="Arial" panose="020B0604020202020204" pitchFamily="34" charset="0"/>
                <a:cs typeface="Arial" panose="020B0604020202020204" pitchFamily="34" charset="0"/>
              </a:rPr>
              <a:t> "TOTAL"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student, modules;</a:t>
            </a:r>
            <a:endPar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a:t>
            </a:r>
            <a:r>
              <a:rPr lang="en-US" dirty="0">
                <a:latin typeface="Arial" panose="020B0604020202020204" pitchFamily="34" charset="0"/>
                <a:cs typeface="Arial" panose="020B0604020202020204" pitchFamily="34" charset="0"/>
              </a:rPr>
              <a:t>,  type, COUNT(*) "</a:t>
            </a:r>
            <a:r>
              <a:rPr lang="en-US" dirty="0">
                <a:solidFill>
                  <a:srgbClr val="00B050"/>
                </a:solidFill>
                <a:latin typeface="Arial" panose="020B0604020202020204" pitchFamily="34" charset="0"/>
                <a:cs typeface="Arial" panose="020B0604020202020204" pitchFamily="34" charset="0"/>
              </a:rPr>
              <a:t>Total </a:t>
            </a:r>
            <a:r>
              <a:rPr lang="en-IN" dirty="0">
                <a:solidFill>
                  <a:srgbClr val="00B050"/>
                </a:solidFill>
                <a:latin typeface="Arial" panose="020B0604020202020204" pitchFamily="34" charset="0"/>
                <a:cs typeface="Arial" panose="020B0604020202020204" pitchFamily="34" charset="0"/>
              </a:rPr>
              <a:t>Students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cost</a:t>
            </a:r>
            <a:r>
              <a:rPr lang="en-US" dirty="0">
                <a:latin typeface="Arial" panose="020B0604020202020204" pitchFamily="34" charset="0"/>
                <a:cs typeface="Arial" panose="020B0604020202020204" pitchFamily="34" charset="0"/>
              </a:rPr>
              <a:t> * COUNT(*) "</a:t>
            </a:r>
            <a:r>
              <a:rPr lang="en-US" dirty="0">
                <a:solidFill>
                  <a:srgbClr val="00B050"/>
                </a:solidFill>
                <a:latin typeface="Arial" panose="020B0604020202020204" pitchFamily="34" charset="0"/>
                <a:cs typeface="Arial" panose="020B0604020202020204" pitchFamily="34" charset="0"/>
              </a:rPr>
              <a:t>Total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books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 type</a:t>
            </a:r>
            <a:r>
              <a:rPr lang="en-US"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studentID</a:t>
            </a:r>
            <a:r>
              <a:rPr lang="en-US"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4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677108"/>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a:t>
            </a:r>
            <a:r>
              <a:rPr lang="en-US" dirty="0" err="1">
                <a:latin typeface="Arial" panose="020B0604020202020204" pitchFamily="34" charset="0"/>
                <a:cs typeface="Arial" panose="020B0604020202020204" pitchFamily="34" charset="0"/>
              </a:rPr>
              <a:t>o.studentID</a:t>
            </a:r>
            <a:r>
              <a:rPr lang="en-US" dirty="0">
                <a:latin typeface="Arial" panose="020B0604020202020204" pitchFamily="34"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58924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6024626"/>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Palatino Linotype" panose="02040502050505030304" pitchFamily="18" charset="0"/>
                <a:cs typeface="Arial" panose="020B0604020202020204" pitchFamily="34" charset="0"/>
              </a:rPr>
              <a:t>By default, trailing spaces are trimmed from CHAR column values on retrieval. If </a:t>
            </a:r>
            <a:r>
              <a:rPr lang="en-IN" b="1" i="1" dirty="0">
                <a:solidFill>
                  <a:srgbClr val="0089A4"/>
                </a:solidFill>
                <a:latin typeface="Palatino Linotype" panose="02040502050505030304" pitchFamily="18" charset="0"/>
                <a:cs typeface="Arial" panose="020B0604020202020204" pitchFamily="34" charset="0"/>
              </a:rPr>
              <a:t>PAD_CHAR_TO_FULL_LENGTH</a:t>
            </a:r>
            <a:r>
              <a:rPr lang="en-IN" dirty="0">
                <a:solidFill>
                  <a:srgbClr val="0089A4"/>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88094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67710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ea typeface="Times New Roman" panose="02020603050405020304" pitchFamily="18" charset="0"/>
              </a:rPr>
              <a:t> m.ename, e.ename </a:t>
            </a:r>
            <a:r>
              <a:rPr lang="en-IN" dirty="0">
                <a:solidFill>
                  <a:srgbClr val="0077AA"/>
                </a:solidFill>
                <a:latin typeface="Arial" panose="020B0604020202020204" pitchFamily="34" charset="0"/>
              </a:rPr>
              <a:t>FROM</a:t>
            </a:r>
            <a:r>
              <a:rPr lang="en-IN" dirty="0">
                <a:latin typeface="Arial" panose="020B0604020202020204" pitchFamily="34" charset="0"/>
                <a:ea typeface="Times New Roman" panose="02020603050405020304" pitchFamily="18" charset="0"/>
              </a:rPr>
              <a:t> emp m, emp e </a:t>
            </a:r>
            <a:r>
              <a:rPr lang="en-IN" dirty="0">
                <a:solidFill>
                  <a:srgbClr val="0077AA"/>
                </a:solidFill>
                <a:latin typeface="Arial" panose="020B0604020202020204" pitchFamily="34" charset="0"/>
              </a:rPr>
              <a:t>WHERE</a:t>
            </a:r>
            <a:r>
              <a:rPr lang="en-IN" dirty="0">
                <a:latin typeface="Arial" panose="020B0604020202020204" pitchFamily="34" charset="0"/>
                <a:ea typeface="Times New Roman" panose="02020603050405020304" pitchFamily="18" charset="0"/>
              </a:rPr>
              <a:t> m.empno = e.mgr;</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dob in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s1.dob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s1, student s2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b1.batchID, b1.studentID, b2.studentID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batch_students b1, batch_students b2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b1.studentID &lt;&gt; b2.studentID and b1.batchID = b2.batchID </a:t>
            </a:r>
            <a:r>
              <a:rPr lang="en-IN" dirty="0">
                <a:solidFill>
                  <a:srgbClr val="0077AA"/>
                </a:solidFill>
                <a:latin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BY</a:t>
            </a:r>
            <a:r>
              <a:rPr lang="en-IN" dirty="0">
                <a:latin typeface="Arial" panose="020B0604020202020204" pitchFamily="34" charset="0"/>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8884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443516"/>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1081111"/>
            <a:ext cx="4032448"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We are going to see </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UNION</a:t>
            </a:r>
          </a:p>
          <a:p>
            <a:pPr marL="285750" indent="-285750">
              <a:buFont typeface="Arial" panose="020B0604020202020204" pitchFamily="34" charset="0"/>
              <a:buChar char="•"/>
            </a:pPr>
            <a:r>
              <a:rPr lang="en-IN" dirty="0">
                <a:latin typeface="Palatino Linotype" panose="02040502050505030304" pitchFamily="18" charset="0"/>
              </a:rPr>
              <a:t>UNION ALL</a:t>
            </a:r>
          </a:p>
          <a:p>
            <a:pPr marL="285750" indent="-285750">
              <a:buFont typeface="Arial" panose="020B0604020202020204" pitchFamily="34" charset="0"/>
              <a:buChar char="•"/>
            </a:pPr>
            <a:r>
              <a:rPr lang="en-IN" dirty="0">
                <a:latin typeface="Palatino Linotype" panose="02040502050505030304" pitchFamily="18" charset="0"/>
              </a:rPr>
              <a:t>INTERSECT</a:t>
            </a:r>
          </a:p>
          <a:p>
            <a:pPr marL="285750" indent="-285750">
              <a:buFont typeface="Arial" panose="020B0604020202020204" pitchFamily="34" charset="0"/>
              <a:buChar char="•"/>
            </a:pPr>
            <a:r>
              <a:rPr lang="en-IN" dirty="0">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773882"/>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books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newbooks;</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ORDER</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Palatino Linotype" panose="02040502050505030304" pitchFamily="18"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UNION</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newbooks;</a:t>
            </a:r>
            <a:endParaRPr lang="en-IN" dirty="0">
              <a:latin typeface="Palatino Linotype" panose="02040502050505030304" pitchFamily="18" charset="0"/>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BOOKS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a:t>
            </a:r>
            <a:r>
              <a:rPr lang="en-US" dirty="0">
                <a:solidFill>
                  <a:srgbClr val="0077AA"/>
                </a:solidFill>
                <a:latin typeface="Arial" panose="020B0604020202020204" pitchFamily="34" charset="0"/>
                <a:ea typeface="Times New Roman" panose="02020603050405020304" pitchFamily="18" charset="0"/>
              </a:rPr>
              <a:t> FROM</a:t>
            </a:r>
            <a:r>
              <a:rPr lang="en-US" dirty="0">
                <a:solidFill>
                  <a:schemeClr val="tx1">
                    <a:lumMod val="85000"/>
                    <a:lumOff val="15000"/>
                  </a:schemeClr>
                </a:solidFill>
                <a:latin typeface="Arial" panose="020B0604020202020204" pitchFamily="34" charset="0"/>
                <a:ea typeface="Times New Roman" panose="02020603050405020304" pitchFamily="18"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E0D612"/>
                </a:solidFill>
                <a:latin typeface="Arial" panose="020B0604020202020204" pitchFamily="34" charset="0"/>
                <a:cs typeface="Arial" panose="020B0604020202020204" pitchFamily="34" charset="0"/>
              </a:rPr>
              <a:t>EXISTS</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ea typeface="Times New Roman" panose="02020603050405020304" pitchFamily="18" charset="0"/>
              </a:rPr>
              <a:t> newbooks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books.bookName = newbooks.bookName</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IN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newbooks);</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739759"/>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ID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namefirst =</a:t>
            </a:r>
          </a:p>
          <a:p>
            <a:r>
              <a:rPr lang="en-US" dirty="0">
                <a:latin typeface="Palatino Linotype" panose="02040502050505030304" pitchFamily="18" charset="0"/>
                <a:cs typeface="Arial" panose="020B0604020202020204" pitchFamily="34" charset="0"/>
              </a:rPr>
              <a:t>         'SALEEL'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sz="2400" dirty="0">
                <a:solidFill>
                  <a:schemeClr val="bg1">
                    <a:lumMod val="65000"/>
                  </a:schemeClr>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cs typeface="Arial" panose="020B0604020202020204" pitchFamily="34" charset="0"/>
              </a:rPr>
              <a:t>null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97604"/>
            <a:ext cx="11521280" cy="14157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195887022"/>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5078708"/>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7056985"/>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766615" y="2206850"/>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766614" y="4532637"/>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a16="http://schemas.microsoft.com/office/drawing/2014/main" id="{8C6F0AA9-06F7-4616-8274-510A824F6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43143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b="1" dirty="0">
                <a:latin typeface="Arial" panose="020B0604020202020204" pitchFamily="34" charset="0"/>
                <a:cs typeface="Arial" panose="020B0604020202020204" pitchFamily="34" charset="0"/>
              </a:rPr>
              <a:t> </a:t>
            </a:r>
            <a:r>
              <a:rPr lang="en-IN" b="1" dirty="0">
                <a:solidFill>
                  <a:schemeClr val="tx1">
                    <a:lumMod val="85000"/>
                    <a:lumOff val="15000"/>
                  </a:schemeClr>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student</a:t>
            </a:r>
            <a:r>
              <a:rPr lang="en-IN" b="1" dirty="0">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FROM</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r>
              <a:rPr lang="en-IN" dirty="0">
                <a:solidFill>
                  <a:srgbClr val="0077AA"/>
                </a:solidFill>
                <a:latin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R1 = 5</a:t>
            </a:r>
            <a:r>
              <a:rPr lang="en-IN" dirty="0">
                <a:solidFill>
                  <a:srgbClr val="DD4A68"/>
                </a:solidFill>
                <a:latin typeface="Arial" panose="020B0604020202020204" pitchFamily="34" charset="0"/>
                <a:ea typeface="Times New Roman" panose="02020603050405020304" pitchFamily="18"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ID, nameFirst, nameLast, dob, emailid </a:t>
            </a:r>
            <a:r>
              <a:rPr lang="en-US" dirty="0">
                <a:solidFill>
                  <a:srgbClr val="0077AA"/>
                </a:solidFill>
                <a:latin typeface="Arial" panose="020B0604020202020204" pitchFamily="34" charset="0"/>
              </a:rPr>
              <a:t>FROM</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b="1" dirty="0">
                <a:latin typeface="Arial" panose="020B0604020202020204" pitchFamily="34" charset="0"/>
              </a:rPr>
              <a:t> MOD(@cnt := @cnt + 1, 2) R2, </a:t>
            </a:r>
            <a:r>
              <a:rPr lang="en-US" dirty="0">
                <a:latin typeface="Arial" panose="020B0604020202020204" pitchFamily="34" charset="0"/>
              </a:rPr>
              <a:t>student</a:t>
            </a:r>
            <a:r>
              <a:rPr lang="en-US" b="1" dirty="0">
                <a:latin typeface="Arial" panose="020B0604020202020204" pitchFamily="34" charset="0"/>
              </a:rPr>
              <a:t>.* </a:t>
            </a:r>
            <a:r>
              <a:rPr lang="en-US" dirty="0">
                <a:solidFill>
                  <a:srgbClr val="0077AA"/>
                </a:solidFill>
                <a:latin typeface="Arial" panose="020B0604020202020204" pitchFamily="34" charset="0"/>
              </a:rPr>
              <a:t>FROM</a:t>
            </a:r>
            <a:r>
              <a:rPr lang="en-US" b="1" dirty="0">
                <a:latin typeface="Arial" panose="020B0604020202020204" pitchFamily="34" charset="0"/>
              </a:rPr>
              <a:t> </a:t>
            </a:r>
            <a:r>
              <a:rPr lang="en-US" dirty="0">
                <a:latin typeface="Arial" panose="020B0604020202020204" pitchFamily="34" charset="0"/>
              </a:rPr>
              <a:t>student</a:t>
            </a:r>
            <a:r>
              <a:rPr lang="en-US" b="1" dirty="0">
                <a:latin typeface="Arial" panose="020B0604020202020204" pitchFamily="34" charset="0"/>
              </a:rPr>
              <a:t>, (</a:t>
            </a:r>
            <a:r>
              <a:rPr lang="en-US" dirty="0">
                <a:solidFill>
                  <a:srgbClr val="0077AA"/>
                </a:solidFill>
                <a:latin typeface="Arial" panose="020B0604020202020204" pitchFamily="34" charset="0"/>
              </a:rPr>
              <a:t>SELECT</a:t>
            </a:r>
            <a:r>
              <a:rPr lang="en-US" b="1" dirty="0">
                <a:latin typeface="Arial" panose="020B0604020202020204" pitchFamily="34" charset="0"/>
              </a:rPr>
              <a:t> @cnt:=0) E </a:t>
            </a:r>
            <a:r>
              <a:rPr lang="en-US" dirty="0">
                <a:latin typeface="Arial" panose="020B0604020202020204" pitchFamily="34" charset="0"/>
              </a:rPr>
              <a:t>) E1 </a:t>
            </a:r>
            <a:r>
              <a:rPr lang="en-US" dirty="0">
                <a:solidFill>
                  <a:srgbClr val="0077AA"/>
                </a:solidFill>
                <a:latin typeface="Arial" panose="020B0604020202020204" pitchFamily="34" charset="0"/>
              </a:rPr>
              <a:t>WHERE</a:t>
            </a:r>
            <a:r>
              <a:rPr lang="en-US" dirty="0">
                <a:latin typeface="Arial" panose="020B0604020202020204" pitchFamily="34" charset="0"/>
              </a:rPr>
              <a:t> R2 = 0;</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BY</a:t>
            </a:r>
            <a:r>
              <a:rPr lang="en-IN" dirty="0">
                <a:latin typeface="Arial" panose="020B0604020202020204" pitchFamily="34" charset="0"/>
                <a:cs typeface="Arial" panose="020B0604020202020204" pitchFamily="34" charset="0"/>
              </a:rPr>
              <a:t> year </a:t>
            </a:r>
            <a:r>
              <a:rPr lang="en-IN" dirty="0">
                <a:solidFill>
                  <a:srgbClr val="0077AA"/>
                </a:solidFill>
                <a:latin typeface="Arial" panose="020B0604020202020204" pitchFamily="34" charset="0"/>
              </a:rPr>
              <a:t>HAVING</a:t>
            </a:r>
            <a:r>
              <a:rPr lang="en-IN" dirty="0">
                <a:latin typeface="Arial" panose="020B0604020202020204" pitchFamily="34" charset="0"/>
                <a:cs typeface="Arial" panose="020B0604020202020204" pitchFamily="34" charset="0"/>
              </a:rPr>
              <a:t> COUNT(*)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COUNT(*) 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 BY </a:t>
            </a:r>
            <a:r>
              <a:rPr lang="en-IN" dirty="0">
                <a:latin typeface="Arial" panose="020B0604020202020204" pitchFamily="34" charset="0"/>
                <a:cs typeface="Arial" panose="020B0604020202020204" pitchFamily="34" charset="0"/>
              </a:rPr>
              <a:t>year) SQ);</a:t>
            </a:r>
          </a:p>
          <a:p>
            <a:pPr marL="285750" indent="-285750">
              <a:buFont typeface="Arial" panose="020B0604020202020204" pitchFamily="34" charset="0"/>
              <a:buChar char="•"/>
            </a:pPr>
            <a:endParaRPr lang="en-US" dirty="0">
              <a:latin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288482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15" y="637990"/>
            <a:ext cx="10183106" cy="369284"/>
          </a:xfrm>
          <a:prstGeom prst="rect">
            <a:avLst/>
          </a:prstGeom>
          <a:solidFill>
            <a:schemeClr val="accent5">
              <a:lumMod val="20000"/>
              <a:lumOff val="80000"/>
            </a:schemeClr>
          </a:solidFill>
        </p:spPr>
        <p:txBody>
          <a:bodyPr wrap="square">
            <a:spAutoFit/>
          </a:body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14" y="2357632"/>
            <a:ext cx="5946459" cy="1711143"/>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21"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True;</a:t>
            </a:r>
            <a:endParaRPr lang="en-IN" dirty="0">
              <a:solidFill>
                <a:srgbClr val="0077AA"/>
              </a:solidFill>
              <a:latin typeface="Liberation Mono"/>
              <a:cs typeface="Arial" panose="020B0604020202020204" pitchFamily="34" charset="0"/>
            </a:endParaRPr>
          </a:p>
          <a:p>
            <a:pPr marL="285721"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21"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391246" y="4973196"/>
            <a:ext cx="5831889" cy="1711143"/>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21"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False;</a:t>
            </a:r>
          </a:p>
          <a:p>
            <a:pPr marL="285721"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21"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15" y="1782601"/>
            <a:ext cx="8956024" cy="369284"/>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15" y="1191869"/>
            <a:ext cx="8875564" cy="46160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5200" y="4973196"/>
            <a:ext cx="3671197" cy="1753492"/>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094" y="2281014"/>
            <a:ext cx="5475001" cy="2515960"/>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232" y="2637015"/>
            <a:ext cx="1724861" cy="1007981"/>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221" y="3069007"/>
            <a:ext cx="575989"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26418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a:t>
            </a:r>
            <a:r>
              <a:rPr lang="en-US" dirty="0" err="1">
                <a:latin typeface="Arial" panose="020B0604020202020204" pitchFamily="34" charset="0"/>
              </a:rPr>
              <a:t>student_phone.studenTID</a:t>
            </a:r>
            <a:r>
              <a:rPr lang="en-US" dirty="0">
                <a:latin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F6A709C-932B-449D-868C-DF412EF996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15" y="2944360"/>
            <a:ext cx="11375783" cy="2957476"/>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866" indent="-342866">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866" indent="-342866">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866" indent="-342866">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866" indent="-342866">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0;</a:t>
            </a:r>
          </a:p>
          <a:p>
            <a:pPr marL="342866" indent="-342866">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a:t>
            </a:r>
          </a:p>
          <a:p>
            <a:pPr marL="342866" indent="-342866">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3802" y="448"/>
            <a:ext cx="9142809"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15" y="637990"/>
            <a:ext cx="10183106" cy="369284"/>
          </a:xfrm>
          <a:prstGeom prst="rect">
            <a:avLst/>
          </a:prstGeom>
          <a:solidFill>
            <a:schemeClr val="accent5">
              <a:lumMod val="20000"/>
              <a:lumOff val="80000"/>
            </a:schemeClr>
          </a:solidFill>
        </p:spPr>
        <p:txBody>
          <a:bodyPr wrap="square">
            <a:spAutoFit/>
          </a:body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15" y="1782601"/>
            <a:ext cx="8956024" cy="369284"/>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15" y="1191869"/>
            <a:ext cx="8875564" cy="46160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15" y="2390071"/>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7205" y="2944360"/>
            <a:ext cx="5722458" cy="2542032"/>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True;</a:t>
            </a:r>
          </a:p>
          <a:p>
            <a:pPr marL="285721" indent="-285721">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True;</a:t>
            </a:r>
          </a:p>
          <a:p>
            <a:pPr marL="285721" indent="-285721">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21" indent="-285721">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False;</a:t>
            </a:r>
          </a:p>
          <a:p>
            <a:pPr marL="285721" indent="-285721">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False;</a:t>
            </a:r>
          </a:p>
          <a:p>
            <a:pPr marL="285721" indent="-285721">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76DDF28-DBB5-4EF7-91F5-3EF14A6A6C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D49D7F4-20E0-4B80-A418-A7CD22868A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C0A5E4E-5A6D-4BB4-8FCE-9D2E7F5A95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2054273-7745-4109-8700-CB23F812B2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9113831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5CC8154-FEA0-4ABA-AF6C-E361DBECBC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CBCCDA66-2BD7-48BD-A11B-94846458BA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7" name="Footer Placeholder 2">
            <a:extLst>
              <a:ext uri="{FF2B5EF4-FFF2-40B4-BE49-F238E27FC236}">
                <a16:creationId xmlns:a16="http://schemas.microsoft.com/office/drawing/2014/main" id="{65A5F9BE-143D-4363-A351-E0E1764D7E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956014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89A7193-C3B6-48EC-9A16-2B1B195772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
        <p:nvSpPr>
          <p:cNvPr id="8" name="Footer Placeholder 2">
            <a:extLst>
              <a:ext uri="{FF2B5EF4-FFF2-40B4-BE49-F238E27FC236}">
                <a16:creationId xmlns:a16="http://schemas.microsoft.com/office/drawing/2014/main" id="{BCD24267-C10A-41D0-9737-83E7AAA978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DC0A13A-A567-4AA0-9AF0-DA54AB6D0F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35006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582" y="4293096"/>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solidFill>
                  <a:schemeClr val="bg1"/>
                </a:solidFill>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p>
        </p:txBody>
      </p:sp>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435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a16="http://schemas.microsoft.com/office/drawing/2014/main"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16ED330-9A84-4095-B112-42058ED898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70426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483AF35-3F38-4AF0-A9A4-2C7178ECB1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96811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74571CA-398D-4E1A-BD99-53FF81DE7E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138968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0" name="Footer Placeholder 2">
            <a:extLst>
              <a:ext uri="{FF2B5EF4-FFF2-40B4-BE49-F238E27FC236}">
                <a16:creationId xmlns:a16="http://schemas.microsoft.com/office/drawing/2014/main" id="{044F73B8-0D88-4F8C-9054-834D0C45EF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8FBA1E-AE93-4E80-9094-8DAA092E4E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6574" y="1845439"/>
            <a:ext cx="11449272"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Degree d(R)</a:t>
            </a:r>
            <a:r>
              <a:rPr lang="en-IN" sz="2000" dirty="0">
                <a:solidFill>
                  <a:schemeClr val="tx1">
                    <a:lumMod val="95000"/>
                    <a:lumOff val="5000"/>
                  </a:schemeClr>
                </a:solidFill>
                <a:latin typeface="Palatino Linotype" panose="02040502050505030304" pitchFamily="18" charset="0"/>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Cardinality |R|</a:t>
            </a:r>
            <a:r>
              <a:rPr lang="en-IN" sz="2000" dirty="0">
                <a:solidFill>
                  <a:schemeClr val="tx1">
                    <a:lumMod val="95000"/>
                    <a:lumOff val="5000"/>
                  </a:schemeClr>
                </a:solidFill>
                <a:latin typeface="Palatino Linotype" panose="02040502050505030304" pitchFamily="18" charset="0"/>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Domain</a:t>
            </a:r>
            <a:r>
              <a:rPr lang="en-IN" sz="2000" dirty="0">
                <a:solidFill>
                  <a:schemeClr val="tx1">
                    <a:lumMod val="95000"/>
                    <a:lumOff val="5000"/>
                  </a:schemeClr>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Union Compatibility</a:t>
            </a:r>
            <a:r>
              <a:rPr lang="en-IN" sz="2000" dirty="0">
                <a:solidFill>
                  <a:schemeClr val="tx1">
                    <a:lumMod val="95000"/>
                    <a:lumOff val="5000"/>
                  </a:schemeClr>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They have the same degree d(R).</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020AB0-406D-4122-992E-99F890F4E5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997695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74BBA27-1E8D-4630-9EA1-A57D1B00FE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120605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A87D12B-F451-404D-8786-7DF17FCA53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4684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sz="2000" b="1" i="1" dirty="0">
                <a:solidFill>
                  <a:schemeClr val="bg2">
                    <a:lumMod val="75000"/>
                  </a:schemeClr>
                </a:solidFill>
                <a:latin typeface="Palatino Linotype" panose="02040502050505030304" pitchFamily="18" charset="0"/>
                <a:cs typeface="Arial" panose="020B0604020202020204" pitchFamily="34" charset="0"/>
              </a:rPr>
              <a:t>binary</a:t>
            </a:r>
            <a:r>
              <a:rPr lang="en-IN" sz="2000" b="1" dirty="0">
                <a:solidFill>
                  <a:schemeClr val="bg2">
                    <a:lumMod val="75000"/>
                  </a:schemeClr>
                </a:solidFill>
                <a:latin typeface="Palatino Linotype" panose="02040502050505030304" pitchFamily="18" charset="0"/>
                <a:cs typeface="Arial" panose="020B0604020202020204" pitchFamily="34" charset="0"/>
              </a:rPr>
              <a:t> </a:t>
            </a:r>
            <a:r>
              <a:rPr lang="en-IN" sz="2000" b="1" i="1" dirty="0">
                <a:solidFill>
                  <a:schemeClr val="bg2">
                    <a:lumMod val="75000"/>
                  </a:schemeClr>
                </a:solidFill>
                <a:latin typeface="Palatino Linotype" panose="02040502050505030304" pitchFamily="18" charset="0"/>
                <a:cs typeface="Arial" panose="020B0604020202020204" pitchFamily="34" charset="0"/>
              </a:rPr>
              <a:t>relationship</a:t>
            </a:r>
            <a:r>
              <a:rPr lang="en-IN" dirty="0">
                <a:solidFill>
                  <a:schemeClr val="bg2">
                    <a:lumMod val="75000"/>
                  </a:schemeClr>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three most common relationships in ER models are </a:t>
            </a:r>
            <a:r>
              <a:rPr lang="en-IN" sz="2400" b="1" dirty="0">
                <a:latin typeface="Palatino Linotype" panose="02040502050505030304" pitchFamily="18" charset="0"/>
                <a:cs typeface="Arial" panose="020B0604020202020204" pitchFamily="34" charset="0"/>
              </a:rPr>
              <a:t>Binary, Unary</a:t>
            </a:r>
            <a:r>
              <a:rPr lang="en-IN" sz="2400" dirty="0">
                <a:latin typeface="Palatino Linotype" panose="02040502050505030304" pitchFamily="18" charset="0"/>
                <a:cs typeface="Arial" panose="020B0604020202020204" pitchFamily="34" charset="0"/>
              </a:rPr>
              <a:t>, and</a:t>
            </a:r>
            <a:r>
              <a:rPr lang="en-IN" sz="2400" b="1" dirty="0">
                <a:latin typeface="Palatino Linotype" panose="02040502050505030304" pitchFamily="18" charset="0"/>
                <a:cs typeface="Arial" panose="020B0604020202020204" pitchFamily="34" charset="0"/>
              </a:rPr>
              <a:t> Ternary</a:t>
            </a:r>
            <a:endParaRPr lang="en-IN" sz="2400" b="1" dirty="0">
              <a:latin typeface="Palatino Linotype" panose="02040502050505030304" pitchFamily="18" charset="0"/>
            </a:endParaRPr>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D9BA335-78C1-4DB0-BE48-20EECF8DDB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2700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9BD0968-72E2-4ED4-B27E-0766B4D48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7463021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D663CAF-D306-497E-B694-B6063FEF27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072447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70BC059E-A214-4AED-B60B-3D87B8C55A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837623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681C752-4690-482D-9268-3820DBF96B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450163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employee can manage only one department, and each department can be managed by one employee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DC5FA1F8-EF6F-4C30-B331-238D14FE21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690944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838622" y="148503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EC1E87B7-AE10-4C5E-8722-A13E685DBA7D}"/>
              </a:ext>
            </a:extLst>
          </p:cNvPr>
          <p:cNvSpPr/>
          <p:nvPr/>
        </p:nvSpPr>
        <p:spPr>
          <a:xfrm>
            <a:off x="5443427" y="1485037"/>
            <a:ext cx="59083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userImage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imageID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imageUrl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 INT </a:t>
            </a:r>
            <a:r>
              <a:rPr lang="en-IN" dirty="0">
                <a:solidFill>
                  <a:srgbClr val="C00000"/>
                </a:solidFill>
                <a:latin typeface="Arial" panose="020B0604020202020204" pitchFamily="34" charset="0"/>
                <a:cs typeface="Arial" panose="020B0604020202020204" pitchFamily="34" charset="0"/>
              </a:rPr>
              <a:t>not null unique</a:t>
            </a:r>
            <a:r>
              <a:rPr lang="en-IN" dirty="0">
                <a:solidFill>
                  <a:srgbClr val="834689"/>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Footer Placeholder 2">
            <a:extLst>
              <a:ext uri="{FF2B5EF4-FFF2-40B4-BE49-F238E27FC236}">
                <a16:creationId xmlns:a16="http://schemas.microsoft.com/office/drawing/2014/main" id="{1BBE2E1C-4C4A-4D40-9D1D-D6A196B87D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16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customer may place many orders, but each order can be placed by one customer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0E019ACA-A69B-4C95-92F3-29070A000B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766650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334566" y="782702"/>
            <a:ext cx="5256584" cy="286232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customer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custID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primary</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address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240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phone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repID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not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creditLimit </a:t>
            </a:r>
            <a:r>
              <a:rPr lang="en-IN" dirty="0">
                <a:solidFill>
                  <a:srgbClr val="834689"/>
                </a:solidFill>
                <a:latin typeface="Arial" panose="020B0604020202020204" pitchFamily="34" charset="0"/>
                <a:cs typeface="Arial" panose="020B0604020202020204" pitchFamily="34" charset="0"/>
              </a:rPr>
              <a:t>FLOAT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9,2</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comments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constraint custid_zero </a:t>
            </a:r>
            <a:r>
              <a:rPr lang="en-IN" dirty="0">
                <a:solidFill>
                  <a:srgbClr val="C00000"/>
                </a:solidFill>
                <a:latin typeface="Arial" panose="020B0604020202020204" pitchFamily="34" charset="0"/>
                <a:cs typeface="Arial" panose="020B0604020202020204" pitchFamily="34" charset="0"/>
              </a:rPr>
              <a:t>check</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custID &gt; 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879182" y="782702"/>
            <a:ext cx="6120680" cy="258532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foreign</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references</a:t>
            </a:r>
            <a:r>
              <a:rPr lang="en-US" dirty="0">
                <a:solidFill>
                  <a:schemeClr val="tx1">
                    <a:lumMod val="95000"/>
                    <a:lumOff val="5000"/>
                  </a:schemeClr>
                </a:solidFill>
                <a:latin typeface="Arial" panose="020B0604020202020204" pitchFamily="34" charset="0"/>
                <a:ea typeface="Times New Roman" panose="02020603050405020304" pitchFamily="18" charset="0"/>
              </a:rPr>
              <a:t> customer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4846" y="3429000"/>
            <a:ext cx="7272808" cy="3039864"/>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2">
            <a:extLst>
              <a:ext uri="{FF2B5EF4-FFF2-40B4-BE49-F238E27FC236}">
                <a16:creationId xmlns:a16="http://schemas.microsoft.com/office/drawing/2014/main" id="{14F965A0-3466-4E5B-BC10-DD196B4DE9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69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department may have many employees, but each employee can work only in one department.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F1E545FF-280C-4D93-9BCD-678D68FFF109}"/>
              </a:ext>
            </a:extLst>
          </p:cNvPr>
          <p:cNvSpPr/>
          <p:nvPr/>
        </p:nvSpPr>
        <p:spPr>
          <a:xfrm>
            <a:off x="6928061" y="400506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C2E0E3E6-05B6-41AA-9D28-F4161E9643FC}"/>
              </a:ext>
            </a:extLst>
          </p:cNvPr>
          <p:cNvSpPr/>
          <p:nvPr/>
        </p:nvSpPr>
        <p:spPr>
          <a:xfrm>
            <a:off x="1270670" y="4005064"/>
            <a:ext cx="4680520"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blogID</a:t>
            </a:r>
            <a:r>
              <a:rPr lang="en-IN" dirty="0">
                <a:solidFill>
                  <a:srgbClr val="834689"/>
                </a:solidFill>
                <a:latin typeface="Arial" panose="020B0604020202020204" pitchFamily="34" charset="0"/>
                <a:cs typeface="Arial" panose="020B0604020202020204" pitchFamily="34" charset="0"/>
              </a:rPr>
              <a:t> INT</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2" name="Footer Placeholder 2">
            <a:extLst>
              <a:ext uri="{FF2B5EF4-FFF2-40B4-BE49-F238E27FC236}">
                <a16:creationId xmlns:a16="http://schemas.microsoft.com/office/drawing/2014/main" id="{4FE13EED-6C77-4D81-BDA4-14CB41F3E3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4489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486694" y="1013827"/>
            <a:ext cx="914280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One student may belong to more than one student organizations, and one organization can admit more than one student.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6" name="Footer Placeholder 2">
            <a:extLst>
              <a:ext uri="{FF2B5EF4-FFF2-40B4-BE49-F238E27FC236}">
                <a16:creationId xmlns:a16="http://schemas.microsoft.com/office/drawing/2014/main" id="{470BEAB8-6CD8-4826-BC21-719EC8056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553723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692696"/>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8FE5C806-EA87-4BA1-8792-B6BAC276FEB7}"/>
              </a:ext>
            </a:extLst>
          </p:cNvPr>
          <p:cNvSpPr/>
          <p:nvPr/>
        </p:nvSpPr>
        <p:spPr>
          <a:xfrm>
            <a:off x="118542" y="4402272"/>
            <a:ext cx="5404211"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8542" y="2924944"/>
            <a:ext cx="5404211"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name </a:t>
            </a:r>
            <a:r>
              <a:rPr lang="en-US" dirty="0">
                <a:solidFill>
                  <a:srgbClr val="834689"/>
                </a:solidFill>
                <a:latin typeface="Arial" panose="020B0604020202020204" pitchFamily="34" charset="0"/>
                <a:cs typeface="Arial" panose="020B0604020202020204" pitchFamily="34" charset="0"/>
              </a:rPr>
              <a:t>VARCHAR(45)</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description </a:t>
            </a:r>
            <a:r>
              <a:rPr lang="en-US" dirty="0">
                <a:solidFill>
                  <a:srgbClr val="834689"/>
                </a:solidFill>
                <a:latin typeface="Arial" panose="020B0604020202020204" pitchFamily="34" charset="0"/>
                <a:cs typeface="Arial" panose="020B0604020202020204" pitchFamily="34" charset="0"/>
              </a:rPr>
              <a:t>TEXT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5561956" y="2924944"/>
            <a:ext cx="6365898"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itemID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itemID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item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orderID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orders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tx1">
                  <a:lumMod val="95000"/>
                  <a:lumOff val="5000"/>
                </a:schemeClr>
              </a:solidFill>
              <a:latin typeface="Arial" panose="020B0604020202020204" pitchFamily="34" charset="0"/>
              <a:cs typeface="Arial" panose="020B0604020202020204" pitchFamily="34" charset="0"/>
            </a:endParaRPr>
          </a:p>
          <a:p>
            <a:endParaRPr lang="en-US"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4" name="Footer Placeholder 2">
            <a:extLst>
              <a:ext uri="{FF2B5EF4-FFF2-40B4-BE49-F238E27FC236}">
                <a16:creationId xmlns:a16="http://schemas.microsoft.com/office/drawing/2014/main" id="{676F896B-9204-43AF-AFCE-2F22D2BD9A1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8656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741499"/>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C8A620EC-80A6-439B-828B-D5F269ABD7DF}"/>
              </a:ext>
            </a:extLst>
          </p:cNvPr>
          <p:cNvSpPr/>
          <p:nvPr/>
        </p:nvSpPr>
        <p:spPr>
          <a:xfrm>
            <a:off x="772479" y="32849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772479" y="49935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0" name="Rectangle 9">
            <a:extLst>
              <a:ext uri="{FF2B5EF4-FFF2-40B4-BE49-F238E27FC236}">
                <a16:creationId xmlns:a16="http://schemas.microsoft.com/office/drawing/2014/main" id="{D71F706F-B613-4FB5-923B-6BA84F48CFA5}"/>
              </a:ext>
            </a:extLst>
          </p:cNvPr>
          <p:cNvSpPr/>
          <p:nvPr/>
        </p:nvSpPr>
        <p:spPr>
          <a:xfrm>
            <a:off x="5513278" y="3284984"/>
            <a:ext cx="5766504"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blog_comments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bolgID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commentID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comments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2" name="Footer Placeholder 2">
            <a:extLst>
              <a:ext uri="{FF2B5EF4-FFF2-40B4-BE49-F238E27FC236}">
                <a16:creationId xmlns:a16="http://schemas.microsoft.com/office/drawing/2014/main" id="{9D6B74F0-773A-4EB9-BE85-869AF829935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6951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0F2961D-AFD0-4801-A5F3-238CA58148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443969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821378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5897669"/>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43877492"/>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4458270"/>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77727795"/>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6F855AD-7FD1-4402-9AA5-77D0F5A230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5741290"/>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23414226"/>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35147421"/>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26257679"/>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5718037"/>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1993095162"/>
              </p:ext>
            </p:extLst>
          </p:nvPr>
        </p:nvGraphicFramePr>
        <p:xfrm>
          <a:off x="308728"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579199"/>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068960"/>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412776"/>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sum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4" grpId="0"/>
    </p:bld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113892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524315"/>
          </a:xfrm>
          <a:prstGeom prst="rect">
            <a:avLst/>
          </a:prstGeom>
        </p:spPr>
        <p:txBody>
          <a:bodyPr wrap="square">
            <a:spAutoFit/>
          </a:bodyPr>
          <a:lstStyle/>
          <a:p>
            <a:r>
              <a:rPr lang="en-US" dirty="0">
                <a:solidFill>
                  <a:schemeClr val="tx1">
                    <a:lumMod val="85000"/>
                    <a:lumOff val="15000"/>
                  </a:schemeClr>
                </a:solidFill>
                <a:latin typeface="Palatino Linotype" panose="02040502050505030304" pitchFamily="18" charset="0"/>
              </a:rPr>
              <a:t>1</a:t>
            </a:r>
            <a:r>
              <a:rPr lang="en-US" b="1" dirty="0">
                <a:solidFill>
                  <a:schemeClr val="tx1">
                    <a:lumMod val="85000"/>
                    <a:lumOff val="15000"/>
                  </a:schemeClr>
                </a:solidFill>
                <a:latin typeface="Palatino Linotype" panose="02040502050505030304" pitchFamily="18" charset="0"/>
              </a:rPr>
              <a:t>. Candidate Key</a:t>
            </a:r>
            <a:r>
              <a:rPr lang="en-US" dirty="0">
                <a:solidFill>
                  <a:schemeClr val="tx1">
                    <a:lumMod val="85000"/>
                    <a:lumOff val="15000"/>
                  </a:schemeClr>
                </a:solidFill>
                <a:latin typeface="Palatino Linotype" panose="02040502050505030304" pitchFamily="18" charset="0"/>
              </a:rPr>
              <a:t>: are individual columns in a table that qualifies for uniqueness of all the rows. Here in Employee table EmployeeID &amp; SSN are Candidate keys.</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2. </a:t>
            </a:r>
            <a:r>
              <a:rPr lang="en-US" b="1" dirty="0">
                <a:solidFill>
                  <a:schemeClr val="tx1">
                    <a:lumMod val="85000"/>
                    <a:lumOff val="15000"/>
                  </a:schemeClr>
                </a:solidFill>
                <a:latin typeface="Palatino Linotype" panose="02040502050505030304" pitchFamily="18" charset="0"/>
              </a:rPr>
              <a:t>Primary Key</a:t>
            </a:r>
            <a:r>
              <a:rPr lang="en-US" dirty="0">
                <a:solidFill>
                  <a:schemeClr val="tx1">
                    <a:lumMod val="85000"/>
                    <a:lumOff val="15000"/>
                  </a:schemeClr>
                </a:solidFill>
                <a:latin typeface="Palatino Linotype" panose="02040502050505030304" pitchFamily="18" charset="0"/>
              </a:rPr>
              <a:t>: is the columns you choose to maintain uniqueness in a table. Here in Employee table you can choose either EmployeeID or SSN columns, EmployeeID is preferable choice, as SSN is a secure value.</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3. </a:t>
            </a:r>
            <a:r>
              <a:rPr lang="en-US" b="1" dirty="0">
                <a:solidFill>
                  <a:schemeClr val="tx1">
                    <a:lumMod val="85000"/>
                    <a:lumOff val="15000"/>
                  </a:schemeClr>
                </a:solidFill>
                <a:latin typeface="Palatino Linotype" panose="02040502050505030304" pitchFamily="18" charset="0"/>
              </a:rPr>
              <a:t>Alternate Key</a:t>
            </a:r>
            <a:r>
              <a:rPr lang="en-US" dirty="0">
                <a:solidFill>
                  <a:schemeClr val="tx1">
                    <a:lumMod val="85000"/>
                    <a:lumOff val="15000"/>
                  </a:schemeClr>
                </a:solidFill>
                <a:latin typeface="Palatino Linotype" panose="02040502050505030304" pitchFamily="18" charset="0"/>
              </a:rPr>
              <a:t>: Candidate column other the Primary column, like if EmployeeID is PK then SSN would be the Alternate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4. </a:t>
            </a:r>
            <a:r>
              <a:rPr lang="en-US" b="1" dirty="0">
                <a:solidFill>
                  <a:schemeClr val="tx1">
                    <a:lumMod val="85000"/>
                    <a:lumOff val="15000"/>
                  </a:schemeClr>
                </a:solidFill>
                <a:latin typeface="Palatino Linotype" panose="02040502050505030304" pitchFamily="18" charset="0"/>
              </a:rPr>
              <a:t>Super Key</a:t>
            </a:r>
            <a:r>
              <a:rPr lang="en-US" dirty="0">
                <a:solidFill>
                  <a:schemeClr val="tx1">
                    <a:lumMod val="85000"/>
                    <a:lumOff val="15000"/>
                  </a:schemeClr>
                </a:solidFill>
                <a:latin typeface="Palatino Linotype" panose="02040502050505030304" pitchFamily="18" charset="0"/>
              </a:rPr>
              <a:t>: If you add any other column/attribute to a Primary Key then it become a super key, like EmployeeID + FullName is a Super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5. </a:t>
            </a:r>
            <a:r>
              <a:rPr lang="en-US" b="1" dirty="0">
                <a:solidFill>
                  <a:schemeClr val="tx1">
                    <a:lumMod val="85000"/>
                    <a:lumOff val="15000"/>
                  </a:schemeClr>
                </a:solidFill>
                <a:latin typeface="Palatino Linotype" panose="02040502050505030304" pitchFamily="18" charset="0"/>
              </a:rPr>
              <a:t>Composite Key</a:t>
            </a:r>
            <a:r>
              <a:rPr lang="en-US" dirty="0">
                <a:solidFill>
                  <a:schemeClr val="tx1">
                    <a:lumMod val="85000"/>
                    <a:lumOff val="15000"/>
                  </a:schemeClr>
                </a:solidFill>
                <a:latin typeface="Palatino Linotype" panose="02040502050505030304" pitchFamily="18"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9361040" cy="446276"/>
          </a:xfrm>
          <a:prstGeom prst="rect">
            <a:avLst/>
          </a:prstGeom>
        </p:spPr>
        <p:txBody>
          <a:bodyPr wrap="square">
            <a:spAutoFit/>
          </a:bodyPr>
          <a:lstStyle/>
          <a:p>
            <a:r>
              <a:rPr lang="en-US" sz="2300" dirty="0">
                <a:solidFill>
                  <a:schemeClr val="bg2">
                    <a:lumMod val="25000"/>
                  </a:schemeClr>
                </a:solidFill>
                <a:latin typeface="Gentium Basic"/>
              </a:rPr>
              <a:t>Employee (EmployeeID, FullName, SSN, DateOfBirth)</a:t>
            </a: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906017"/>
      </p:ext>
    </p:extLst>
  </p:cSld>
  <p:clrMapOvr>
    <a:masterClrMapping/>
  </p:clrMapOvr>
  <p:transition spd="slow"/>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478582" y="4500570"/>
            <a:ext cx="11305256" cy="1200329"/>
          </a:xfrm>
          <a:prstGeom prst="rect">
            <a:avLst/>
          </a:prstGeom>
        </p:spPr>
        <p:txBody>
          <a:bodyPr wrap="square">
            <a:spAutoFit/>
          </a:bodyPr>
          <a:lstStyle/>
          <a:p>
            <a:pPr algn="just"/>
            <a:r>
              <a:rPr lang="en-IN" sz="24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Palatino Linotype" panose="02040502050505030304" pitchFamily="18" charset="0"/>
                <a:cs typeface="Segoe UI Light" panose="020B0502040204020203" pitchFamily="34" charset="0"/>
              </a:rPr>
              <a:t>CALL</a:t>
            </a:r>
            <a:r>
              <a:rPr lang="en-IN" sz="24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733256"/>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951021"/>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0590" y="3933056"/>
            <a:ext cx="11089232" cy="646331"/>
          </a:xfrm>
          <a:prstGeom prst="rect">
            <a:avLst/>
          </a:prstGeom>
          <a:no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808519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278079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endParaRPr lang="en-IN" sz="24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2799809559"/>
              </p:ext>
            </p:extLst>
          </p:nvPr>
        </p:nvGraphicFramePr>
        <p:xfrm>
          <a:off x="255946" y="1047395"/>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7" name="Rectangle 6"/>
          <p:cNvSpPr/>
          <p:nvPr/>
        </p:nvSpPr>
        <p:spPr>
          <a:xfrm>
            <a:off x="9093995" y="32933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93054371"/>
              </p:ext>
            </p:extLst>
          </p:nvPr>
        </p:nvGraphicFramePr>
        <p:xfrm>
          <a:off x="289538" y="1732717"/>
          <a:ext cx="3072630" cy="640080"/>
        </p:xfrm>
        <a:graphic>
          <a:graphicData uri="http://schemas.openxmlformats.org/drawingml/2006/table">
            <a:tbl>
              <a:tblPr/>
              <a:tblGrid>
                <a:gridCol w="208256">
                  <a:extLst>
                    <a:ext uri="{9D8B030D-6E8A-4147-A177-3AD203B41FA5}">
                      <a16:colId xmlns:a16="http://schemas.microsoft.com/office/drawing/2014/main" val="20000"/>
                    </a:ext>
                  </a:extLst>
                </a:gridCol>
                <a:gridCol w="2864374">
                  <a:extLst>
                    <a:ext uri="{9D8B030D-6E8A-4147-A177-3AD203B41FA5}">
                      <a16:colId xmlns:a16="http://schemas.microsoft.com/office/drawing/2014/main" val="20001"/>
                    </a:ext>
                  </a:extLst>
                </a:gridCol>
              </a:tblGrid>
              <a:tr h="640080">
                <a:tc>
                  <a:txBody>
                    <a:bodyPr/>
                    <a:lstStyle/>
                    <a:p>
                      <a:pPr algn="ctr" fontAlgn="t"/>
                      <a:r>
                        <a:rPr lang="en-IN" dirty="0">
                          <a:solidFill>
                            <a:schemeClr val="tx1">
                              <a:lumMod val="95000"/>
                              <a:lumOff val="5000"/>
                            </a:schemeClr>
                          </a:solidFill>
                          <a:effectLst/>
                          <a:latin typeface="inherit"/>
                        </a:rPr>
                        <a:t>1</a:t>
                      </a:r>
                    </a:p>
                    <a:p>
                      <a:pPr algn="ctr" fontAlgn="t"/>
                      <a:r>
                        <a:rPr lang="en-IN" dirty="0">
                          <a:solidFill>
                            <a:schemeClr val="tx1">
                              <a:lumMod val="95000"/>
                              <a:lumOff val="5000"/>
                            </a:schemeClr>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noFill/>
                  </a:tcPr>
                </a:tc>
                <a:tc>
                  <a:txBody>
                    <a:bodyPr/>
                    <a:lstStyle/>
                    <a:p>
                      <a:pPr algn="l" fontAlgn="t" latinLnBrk="1"/>
                      <a:r>
                        <a:rPr lang="en-IN" dirty="0">
                          <a:solidFill>
                            <a:schemeClr val="tx1">
                              <a:lumMod val="95000"/>
                              <a:lumOff val="5000"/>
                            </a:schemeClr>
                          </a:solidFill>
                          <a:effectLst/>
                          <a:latin typeface="inherit"/>
                        </a:rPr>
                        <a:t>DECLARE z INT DEFAULT 0;</a:t>
                      </a:r>
                    </a:p>
                    <a:p>
                      <a:pPr algn="l" fontAlgn="t" latinLnBrk="1"/>
                      <a:r>
                        <a:rPr lang="en-IN" dirty="0">
                          <a:solidFill>
                            <a:schemeClr val="tx1">
                              <a:lumMod val="95000"/>
                              <a:lumOff val="5000"/>
                            </a:schemeClr>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51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334566" y="3441194"/>
            <a:ext cx="11593288" cy="707886"/>
          </a:xfrm>
          <a:prstGeom prst="rect">
            <a:avLst/>
          </a:prstGeom>
        </p:spPr>
        <p:txBody>
          <a:bodyPr wrap="square">
            <a:spAutoFit/>
          </a:bodyPr>
          <a:lstStyle/>
          <a:p>
            <a:r>
              <a:rPr lang="en-IN" sz="2000" b="1" dirty="0">
                <a:solidFill>
                  <a:schemeClr val="bg2">
                    <a:lumMod val="25000"/>
                  </a:schemeClr>
                </a:solidFill>
                <a:latin typeface="Palatino Linotype" panose="02040502050505030304" pitchFamily="18" charset="0"/>
              </a:rPr>
              <a:t>Data</a:t>
            </a:r>
            <a:r>
              <a:rPr lang="en-IN" sz="2000" dirty="0">
                <a:solidFill>
                  <a:schemeClr val="bg2">
                    <a:lumMod val="25000"/>
                  </a:schemeClr>
                </a:solidFill>
                <a:latin typeface="Palatino Linotype" panose="02040502050505030304" pitchFamily="18" charset="0"/>
              </a:rPr>
              <a:t> </a:t>
            </a:r>
            <a:r>
              <a:rPr lang="en-IN" sz="2000" b="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refers to the validity of data, meaning data is consistent and correct. Data integrity is normally enforced in a database by a series of integrity constraints or rules. </a:t>
            </a:r>
          </a:p>
        </p:txBody>
      </p:sp>
      <p:sp>
        <p:nvSpPr>
          <p:cNvPr id="6" name="Rectangle 5"/>
          <p:cNvSpPr/>
          <p:nvPr/>
        </p:nvSpPr>
        <p:spPr>
          <a:xfrm>
            <a:off x="484479" y="4941168"/>
            <a:ext cx="11293462" cy="1477328"/>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Entity</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primary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Referential</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foreign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Domain</a:t>
            </a:r>
            <a:r>
              <a:rPr lang="en-IN" sz="2000" i="1"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i="1" dirty="0">
                <a:solidFill>
                  <a:schemeClr val="bg2">
                    <a:lumMod val="25000"/>
                  </a:schemeClr>
                </a:solidFill>
                <a:latin typeface="Palatino Linotype" panose="02040502050505030304" pitchFamily="18" charset="0"/>
              </a:rPr>
              <a:t> </a:t>
            </a:r>
            <a:r>
              <a:rPr lang="en-IN" sz="2000" dirty="0">
                <a:solidFill>
                  <a:schemeClr val="bg2">
                    <a:lumMod val="25000"/>
                  </a:schemeClr>
                </a:solidFill>
                <a:latin typeface="Palatino Linotype" panose="02040502050505030304" pitchFamily="18" charset="0"/>
              </a:rPr>
              <a:t>A domain is a set of values of the same type.</a:t>
            </a:r>
          </a:p>
        </p:txBody>
      </p:sp>
      <p:sp>
        <p:nvSpPr>
          <p:cNvPr id="7" name="Rectangle 6"/>
          <p:cNvSpPr/>
          <p:nvPr/>
        </p:nvSpPr>
        <p:spPr>
          <a:xfrm>
            <a:off x="334566" y="4415427"/>
            <a:ext cx="11293462" cy="400110"/>
          </a:xfrm>
          <a:prstGeom prst="rect">
            <a:avLst/>
          </a:prstGeom>
        </p:spPr>
        <p:txBody>
          <a:bodyPr wrap="square">
            <a:spAutoFit/>
          </a:bodyPr>
          <a:lstStyle/>
          <a:p>
            <a:r>
              <a:rPr lang="en-IN" sz="2000" dirty="0">
                <a:solidFill>
                  <a:schemeClr val="bg2">
                    <a:lumMod val="25000"/>
                  </a:schemeClr>
                </a:solidFill>
                <a:latin typeface="Palatino Linotype" panose="02040502050505030304" pitchFamily="18" charset="0"/>
              </a:rPr>
              <a:t>Three types of integrity constraints: </a:t>
            </a:r>
            <a:r>
              <a:rPr lang="en-IN" sz="2000" b="1" i="1" dirty="0">
                <a:solidFill>
                  <a:schemeClr val="bg2">
                    <a:lumMod val="25000"/>
                  </a:schemeClr>
                </a:solidFill>
                <a:latin typeface="Palatino Linotype" panose="02040502050505030304" pitchFamily="18" charset="0"/>
              </a:rPr>
              <a:t>entity integrity, referential integrity and domain integrity</a:t>
            </a:r>
            <a:r>
              <a:rPr lang="en-IN" sz="2000" dirty="0">
                <a:solidFill>
                  <a:schemeClr val="bg2">
                    <a:lumMod val="25000"/>
                  </a:schemeClr>
                </a:solidFill>
                <a:latin typeface="Palatino Linotype" panose="02040502050505030304" pitchFamily="18" charset="0"/>
              </a:rPr>
              <a:t>:</a:t>
            </a:r>
          </a:p>
        </p:txBody>
      </p:sp>
      <p:sp>
        <p:nvSpPr>
          <p:cNvPr id="8" name="Rectangle 7"/>
          <p:cNvSpPr/>
          <p:nvPr/>
        </p:nvSpPr>
        <p:spPr>
          <a:xfrm>
            <a:off x="1825292" y="7940"/>
            <a:ext cx="542204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1" name="Rectangle 10"/>
          <p:cNvSpPr/>
          <p:nvPr/>
        </p:nvSpPr>
        <p:spPr>
          <a:xfrm>
            <a:off x="190549" y="1538208"/>
            <a:ext cx="11587391" cy="738664"/>
          </a:xfrm>
          <a:prstGeom prst="rect">
            <a:avLst/>
          </a:prstGeom>
        </p:spPr>
        <p:txBody>
          <a:bodyPr wrap="square">
            <a:spAutoFit/>
          </a:bodyPr>
          <a:lstStyle/>
          <a:p>
            <a:r>
              <a:rPr lang="en-US" sz="2100" dirty="0">
                <a:solidFill>
                  <a:schemeClr val="tx1">
                    <a:lumMod val="95000"/>
                    <a:lumOff val="5000"/>
                  </a:schemeClr>
                </a:solidFill>
                <a:latin typeface="Palatino Linotype" panose="02040502050505030304" pitchFamily="18" charset="0"/>
              </a:rPr>
              <a:t>Data Domain refers to all the valid values which a column may contain and can be done by giving data type to the column.</a:t>
            </a:r>
          </a:p>
        </p:txBody>
      </p:sp>
      <p:pic>
        <p:nvPicPr>
          <p:cNvPr id="13" name="Picture 12">
            <a:extLst>
              <a:ext uri="{FF2B5EF4-FFF2-40B4-BE49-F238E27FC236}">
                <a16:creationId xmlns:a16="http://schemas.microsoft.com/office/drawing/2014/main" id="{572ABF83-976C-4FEC-BC66-6EAAF5E824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5785B5D2-373A-4576-978B-EB982136C701}"/>
              </a:ext>
            </a:extLst>
          </p:cNvPr>
          <p:cNvSpPr/>
          <p:nvPr/>
        </p:nvSpPr>
        <p:spPr>
          <a:xfrm>
            <a:off x="184652" y="2390270"/>
            <a:ext cx="11593288"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bg2">
                    <a:lumMod val="25000"/>
                  </a:schemeClr>
                </a:solidFill>
                <a:latin typeface="Palatino Linotype" panose="02040502050505030304" pitchFamily="18" charset="0"/>
              </a:rPr>
              <a:t>Domain Constraint = </a:t>
            </a:r>
            <a:r>
              <a:rPr lang="en-IN" sz="2000" dirty="0">
                <a:solidFill>
                  <a:schemeClr val="bg2">
                    <a:lumMod val="25000"/>
                  </a:schemeClr>
                </a:solidFill>
                <a:latin typeface="Palatino Linotype" panose="02040502050505030304" pitchFamily="18" charset="0"/>
              </a:rPr>
              <a:t>data type + Constraints (NOT NULL / UNIQUE / PRIMARY KEY / FOREIGN KEY / CHECK / DEFAULT)</a:t>
            </a:r>
          </a:p>
        </p:txBody>
      </p:sp>
      <p:sp>
        <p:nvSpPr>
          <p:cNvPr id="15" name="Footer Placeholder 2">
            <a:extLst>
              <a:ext uri="{FF2B5EF4-FFF2-40B4-BE49-F238E27FC236}">
                <a16:creationId xmlns:a16="http://schemas.microsoft.com/office/drawing/2014/main" id="{8F108F50-8E3D-4C03-B86A-C69B4E0059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7527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1" grpId="0"/>
      <p:bldP spid="14" grpId="0"/>
    </p:bld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4077072"/>
            <a:ext cx="10873208" cy="2246769"/>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not permitted 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v_namefirst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v_namelast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where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getStudentByID(in para1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145012"/>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insertStudent(in p_ID int, in p_namefirst varchar(45), in p_namelast varchar(45), in p_DOB date, p_emailID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748970"/>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getStudentWithAddress(in p_ID int, out p_namefirst varchar(45), out p_namelast varchar(45), out p_address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2358018281"/>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4"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a:t>
            </a:r>
            <a:r>
              <a:rPr lang="en-IN" dirty="0" err="1">
                <a:solidFill>
                  <a:srgbClr val="0077AA"/>
                </a:solidFill>
                <a:latin typeface="Liberation Mono"/>
              </a:rPr>
              <a:t>var_name</a:t>
            </a:r>
            <a:r>
              <a:rPr lang="en-IN" dirty="0">
                <a:solidFill>
                  <a:srgbClr val="0077AA"/>
                </a:solidFill>
                <a:latin typeface="Liberation Mono"/>
              </a:rPr>
              <a:t> [, </a:t>
            </a:r>
            <a:r>
              <a:rPr lang="en-IN" dirty="0" err="1">
                <a:solidFill>
                  <a:srgbClr val="0077AA"/>
                </a:solidFill>
                <a:latin typeface="Liberation Mono"/>
              </a:rPr>
              <a:t>var_name</a:t>
            </a:r>
            <a:r>
              <a:rPr lang="en-IN" dirty="0">
                <a:solidFill>
                  <a:srgbClr val="0077AA"/>
                </a:solidFill>
                <a:latin typeface="Liberation Mono"/>
              </a:rPr>
              <a:t>]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6" end="1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 EXISTS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open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err="1">
                <a:solidFill>
                  <a:schemeClr val="tx1">
                    <a:lumMod val="95000"/>
                    <a:lumOff val="5000"/>
                  </a:schemeClr>
                </a:solidFill>
                <a:latin typeface="Segoe UI Semilight" panose="020B0402040204020203" pitchFamily="34" charset="0"/>
                <a:cs typeface="Segoe UI Semilight" panose="020B0402040204020203" pitchFamily="34" charset="0"/>
              </a:rPr>
              <a:t>lbl:loop</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close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int)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v_amount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 (v_amount);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NextNumber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return(NextNumber);</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int) returns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v_dayname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return(v_dayname);</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returns varchar(2000)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v_ID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v_namefirst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v_namelast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v_DOB date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v_emailID varchar(128);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(concat(v_ID," ", v_namefirst," ", v_namelast," ", v_DOB," ", v_emailID));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558702" y="1628800"/>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6383238" y="1631302"/>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558702" y="3773939"/>
            <a:ext cx="41764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6383238" y="3773939"/>
            <a:ext cx="3528392"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8" grpId="0"/>
    </p:bld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41361" y="4216189"/>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2375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updateStudent;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updateStudent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IF EXISTS deleteStudent;</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deleteStudent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latin typeface="Segoe UI Semilight" panose="020B0402040204020203" pitchFamily="34" charset="0"/>
                <a:cs typeface="Segoe UI Semilight" panose="020B0402040204020203" pitchFamily="34" charset="0"/>
              </a:rPr>
              <a:t>END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restrictInsertStudent;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restrictInsertStudent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IF EXISTS autoincrementStudentNo;</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autoincrementStudentNo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insertStudentPhone;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insertStudentPhone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782938631"/>
              </p:ext>
            </p:extLst>
          </p:nvPr>
        </p:nvGraphicFramePr>
        <p:xfrm>
          <a:off x="129151" y="4098787"/>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31393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'rajan', 'abn667', 'rajan.gmail.com');</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a:t>
            </a:r>
            <a:r>
              <a:rPr lang="en-IN" dirty="0" err="1">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'ramesh556', 'ramesh2020.gmail.com');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(NULL, 'rajan', 'ranaj123', 'rajan447.gmail.com’);</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623657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6050906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14839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2685245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'omkar.gmail.com');</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bg1">
                    <a:lumMod val="65000"/>
                  </a:schemeClr>
                </a:solidFill>
                <a:latin typeface="Arial" panose="020B0604020202020204" pitchFamily="34" charset="0"/>
                <a:cs typeface="Arial" panose="020B0604020202020204" pitchFamily="34" charset="0"/>
              </a:rPr>
              <a:t> </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constraint</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pk_user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ID</a:t>
            </a:r>
            <a:r>
              <a:rPr lang="en-US" dirty="0">
                <a:solidFill>
                  <a:schemeClr val="bg1">
                    <a:lumMod val="65000"/>
                  </a:schemeClr>
                </a:solidFill>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89127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499479"/>
            <a:ext cx="8844473" cy="2585323"/>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85426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78582" y="1382286"/>
            <a:ext cx="11305256"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If anyone who wants to develop a good application </a:t>
            </a:r>
          </a:p>
          <a:p>
            <a:r>
              <a:rPr lang="en-US" sz="2000" dirty="0">
                <a:latin typeface="Palatino Linotype" panose="02040502050505030304" pitchFamily="18"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They are  (</a:t>
            </a:r>
            <a:r>
              <a:rPr lang="en-IN" dirty="0">
                <a:latin typeface="Palatino Linotype" panose="02040502050505030304" pitchFamily="18" charset="0"/>
              </a:rPr>
              <a:t>3-Tier Architecture</a:t>
            </a:r>
            <a:r>
              <a:rPr lang="en-US" sz="2000" dirty="0">
                <a:latin typeface="Palatino Linotype" panose="02040502050505030304" pitchFamily="18" charset="0"/>
                <a:cs typeface="Arial" pitchFamily="34" charset="0"/>
              </a:rPr>
              <a:t>).</a:t>
            </a:r>
          </a:p>
          <a:p>
            <a:pPr marL="914400" lvl="1" indent="-457200">
              <a:buFont typeface="+mj-lt"/>
              <a:buAutoNum type="arabicPeriod"/>
            </a:pPr>
            <a:r>
              <a:rPr lang="en-US" sz="2000" dirty="0">
                <a:latin typeface="Palatino Linotype" panose="02040502050505030304" pitchFamily="18" charset="0"/>
                <a:cs typeface="Arial" pitchFamily="34" charset="0"/>
              </a:rPr>
              <a:t>UI 		(</a:t>
            </a:r>
            <a:r>
              <a:rPr lang="en-IN" sz="2000" b="1" dirty="0">
                <a:latin typeface="Palatino Linotype" panose="02040502050505030304" pitchFamily="18" charset="0"/>
              </a:rPr>
              <a:t>Presentation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dirty="0">
                <a:latin typeface="Palatino Linotype" panose="02040502050505030304" pitchFamily="18" charset="0"/>
                <a:cs typeface="Arial" pitchFamily="34" charset="0"/>
              </a:rPr>
              <a:t>Middle Layer 	(</a:t>
            </a:r>
            <a:r>
              <a:rPr lang="en-IN" sz="2000" b="1" dirty="0">
                <a:latin typeface="Palatino Linotype" panose="02040502050505030304" pitchFamily="18" charset="0"/>
              </a:rPr>
              <a:t>Application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b="1" dirty="0">
                <a:solidFill>
                  <a:srgbClr val="FF0000"/>
                </a:solidFill>
                <a:latin typeface="Palatino Linotype" panose="02040502050505030304" pitchFamily="18" charset="0"/>
                <a:cs typeface="Arial" pitchFamily="34" charset="0"/>
              </a:rPr>
              <a:t>Database 	</a:t>
            </a:r>
            <a:r>
              <a:rPr lang="en-US" sz="2000" dirty="0">
                <a:latin typeface="Palatino Linotype" panose="02040502050505030304" pitchFamily="18" charset="0"/>
                <a:cs typeface="Arial" pitchFamily="34" charset="0"/>
              </a:rPr>
              <a:t>(</a:t>
            </a:r>
            <a:r>
              <a:rPr lang="en-IN" sz="2000" b="1" dirty="0">
                <a:latin typeface="Palatino Linotype" panose="02040502050505030304" pitchFamily="18" charset="0"/>
              </a:rPr>
              <a:t>Database</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US" sz="2000" dirty="0">
                <a:latin typeface="Palatino Linotype" panose="02040502050505030304" pitchFamily="18" charset="0"/>
                <a:cs typeface="Arial" pitchFamily="34" charset="0"/>
              </a:rPr>
              <a:t>)</a:t>
            </a:r>
          </a:p>
          <a:p>
            <a:endParaRPr lang="en-US" sz="2000" b="1" dirty="0">
              <a:solidFill>
                <a:srgbClr val="FF0000"/>
              </a:solidFill>
              <a:latin typeface="Palatino Linotype" panose="02040502050505030304" pitchFamily="18" charset="0"/>
              <a:cs typeface="Arial" pitchFamily="34" charset="0"/>
            </a:endParaRPr>
          </a:p>
          <a:p>
            <a:r>
              <a:rPr lang="en-US" sz="2000" b="1" dirty="0">
                <a:solidFill>
                  <a:srgbClr val="FF0000"/>
                </a:solidFill>
                <a:latin typeface="Palatino Linotype" panose="02040502050505030304" pitchFamily="18" charset="0"/>
                <a:cs typeface="Arial" pitchFamily="34" charset="0"/>
              </a:rPr>
              <a:t>     </a:t>
            </a:r>
            <a:r>
              <a:rPr lang="en-US" sz="2000" b="1" dirty="0">
                <a:latin typeface="Palatino Linotype" panose="02040502050505030304" pitchFamily="18" charset="0"/>
                <a:cs typeface="Arial" pitchFamily="34" charset="0"/>
              </a:rPr>
              <a:t>So a</a:t>
            </a:r>
            <a:r>
              <a:rPr lang="en-US" sz="2000" b="1" i="1" dirty="0">
                <a:latin typeface="Palatino Linotype" panose="02040502050505030304" pitchFamily="18" charset="0"/>
                <a:cs typeface="Arial" pitchFamily="34" charset="0"/>
              </a:rPr>
              <a:t>s a programmer</a:t>
            </a:r>
            <a:r>
              <a:rPr lang="en-US" sz="2000" b="1" dirty="0">
                <a:latin typeface="Palatino Linotype" panose="02040502050505030304" pitchFamily="18" charset="0"/>
                <a:cs typeface="Arial" pitchFamily="34" charset="0"/>
              </a:rPr>
              <a:t>:</a:t>
            </a:r>
          </a:p>
          <a:p>
            <a:r>
              <a:rPr lang="en-US" sz="2000" dirty="0">
                <a:latin typeface="Palatino Linotype" panose="02040502050505030304" pitchFamily="18" charset="0"/>
                <a:cs typeface="Arial" panose="020B0604020202020204" pitchFamily="34" charset="0"/>
              </a:rPr>
              <a:t>	a person should understand and be able to interact with a database is must, so than the     </a:t>
            </a:r>
          </a:p>
          <a:p>
            <a:r>
              <a:rPr lang="en-US" sz="2000" dirty="0">
                <a:latin typeface="Palatino Linotype" panose="02040502050505030304" pitchFamily="18" charset="0"/>
                <a:cs typeface="Arial" panose="020B0604020202020204" pitchFamily="34" charset="0"/>
              </a:rPr>
              <a:t>data which is collected from the UI is processed and stored permanently. (e.g. Any management systems, set top box, washing machine, mobile application etc.).</a:t>
            </a:r>
            <a:endParaRPr lang="en-US" sz="2000" b="1" dirty="0">
              <a:solidFill>
                <a:srgbClr val="FF0000"/>
              </a:solidFill>
              <a:latin typeface="Palatino Linotype" panose="02040502050505030304" pitchFamily="18"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9FDEC2BC-029C-4719-A7A0-D05E29E06C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
        <p:nvSpPr>
          <p:cNvPr id="6" name="Footer Placeholder 2">
            <a:extLst>
              <a:ext uri="{FF2B5EF4-FFF2-40B4-BE49-F238E27FC236}">
                <a16:creationId xmlns:a16="http://schemas.microsoft.com/office/drawing/2014/main" id="{8233F9C1-49AF-48F1-8546-8A2590585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646331"/>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06524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1219136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'rajan', 'abn667',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a:t>
            </a:r>
            <a:r>
              <a:rPr lang="en-US" dirty="0" err="1">
                <a:solidFill>
                  <a:schemeClr val="tx1">
                    <a:lumMod val="95000"/>
                    <a:lumOff val="5000"/>
                  </a:schemeClr>
                </a:solidFill>
                <a:latin typeface="Calibri" panose="020F0502020204030204" pitchFamily="34" charset="0"/>
                <a:cs typeface="Calibri" panose="020F0502020204030204" pitchFamily="34" charset="0"/>
              </a:rPr>
              <a:t>newEmp.insertOne</a:t>
            </a:r>
            <a:r>
              <a:rPr lang="en-US" dirty="0">
                <a:solidFill>
                  <a:schemeClr val="tx1">
                    <a:lumMod val="95000"/>
                    <a:lumOff val="5000"/>
                  </a:schemeClr>
                </a:solidFill>
                <a:latin typeface="Calibri" panose="020F0502020204030204" pitchFamily="34" charset="0"/>
                <a:cs typeface="Calibri" panose="020F0502020204030204" pitchFamily="34" charset="0"/>
              </a:rPr>
              <a:t>({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newEmp.insertMany([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550590" y="3352802"/>
            <a:ext cx="11233248" cy="923330"/>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a:t>
            </a:r>
            <a:r>
              <a:rPr lang="en-US" dirty="0" err="1">
                <a:solidFill>
                  <a:schemeClr val="tx1">
                    <a:lumMod val="95000"/>
                    <a:lumOff val="5000"/>
                  </a:schemeClr>
                </a:solidFill>
                <a:latin typeface="Calibri" panose="020F0502020204030204" pitchFamily="34" charset="0"/>
                <a:cs typeface="Calibri" panose="020F0502020204030204" pitchFamily="34" charset="0"/>
              </a:rPr>
              <a:t>job:'abc</a:t>
            </a:r>
            <a:r>
              <a:rPr lang="en-US" dirty="0">
                <a:solidFill>
                  <a:schemeClr val="tx1">
                    <a:lumMod val="95000"/>
                    <a:lumOff val="5000"/>
                  </a:schemeClr>
                </a:solidFill>
                <a:latin typeface="Calibri" panose="020F0502020204030204" pitchFamily="34" charset="0"/>
                <a:cs typeface="Calibri" panose="020F0502020204030204" pitchFamily="34" charset="0"/>
              </a:rPr>
              <a:t>' } }, { upsert : true,  multi: true });</a:t>
            </a:r>
          </a:p>
          <a:p>
            <a:pPr marL="342900" indent="-34290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a:t>
            </a:r>
            <a:r>
              <a:rPr lang="en-US" dirty="0">
                <a:solidFill>
                  <a:schemeClr val="tx1">
                    <a:lumMod val="95000"/>
                    <a:lumOff val="5000"/>
                  </a:schemeClr>
                </a:solidFill>
                <a:latin typeface="Calibri" panose="020F0502020204030204" pitchFamily="34" charset="0"/>
                <a:cs typeface="Calibri" panose="020F0502020204030204" pitchFamily="34" charset="0"/>
              </a:rPr>
              <a:t>({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989609"/>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a:t>
            </a:r>
            <a:r>
              <a:rPr lang="en-US">
                <a:solidFill>
                  <a:schemeClr val="tx1">
                    <a:lumMod val="95000"/>
                    <a:lumOff val="5000"/>
                  </a:schemeClr>
                </a:solidFill>
                <a:latin typeface="Calibri" panose="020F0502020204030204" pitchFamily="34" charset="0"/>
                <a:cs typeface="Calibri" panose="020F0502020204030204" pitchFamily="34" charset="0"/>
              </a:rPr>
              <a:t>: { $</a:t>
            </a:r>
            <a:r>
              <a:rPr lang="en-US" dirty="0">
                <a:solidFill>
                  <a:schemeClr val="tx1">
                    <a:lumMod val="95000"/>
                    <a:lumOff val="5000"/>
                  </a:schemeClr>
                </a:solidFill>
                <a:latin typeface="Calibri" panose="020F0502020204030204" pitchFamily="34" charset="0"/>
                <a:cs typeface="Calibri" panose="020F0502020204030204" pitchFamily="34" charset="0"/>
              </a:rPr>
              <a:t>gt</a:t>
            </a:r>
            <a:r>
              <a:rPr lang="en-US">
                <a:solidFill>
                  <a:schemeClr val="tx1">
                    <a:lumMod val="95000"/>
                    <a:lumOff val="5000"/>
                  </a:schemeClr>
                </a:solidFill>
                <a:latin typeface="Calibri" panose="020F0502020204030204" pitchFamily="34" charset="0"/>
                <a:cs typeface="Calibri" panose="020F0502020204030204" pitchFamily="34" charset="0"/>
              </a:rPr>
              <a:t>: 300 } </a:t>
            </a:r>
            <a:r>
              <a:rPr lang="en-US" dirty="0">
                <a:solidFill>
                  <a:schemeClr val="tx1">
                    <a:lumMod val="95000"/>
                    <a:lumOff val="5000"/>
                  </a:schemeClr>
                </a:solidFill>
                <a:latin typeface="Calibri" panose="020F0502020204030204" pitchFamily="34" charset="0"/>
                <a:cs typeface="Calibri" panose="020F0502020204030204" pitchFamily="34" charset="0"/>
              </a:rPr>
              <a:t>}, { $inc: { sal: 1 } </a:t>
            </a:r>
            <a:r>
              <a:rPr lang="en-US">
                <a:solidFill>
                  <a:schemeClr val="tx1">
                    <a:lumMod val="95000"/>
                    <a:lumOff val="5000"/>
                  </a:schemeClr>
                </a:solidFill>
                <a:latin typeface="Calibri" panose="020F0502020204030204" pitchFamily="34" charset="0"/>
                <a:cs typeface="Calibri" panose="020F0502020204030204" pitchFamily="34" charset="0"/>
              </a:rPr>
              <a:t>}) </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'rajan', 'abn667',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031325"/>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Palatino Linotype" panose="02040502050505030304" pitchFamily="18" charset="0"/>
              </a:rPr>
              <a:t>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035698"/>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21297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31216"/>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01334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06749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762319"/>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85000"/>
                  <a:lumOff val="1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55448"/>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90512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550590" y="1382287"/>
            <a:ext cx="11089232" cy="230832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Why do we need databases?</a:t>
            </a:r>
          </a:p>
          <a:p>
            <a:endParaRPr lang="en-US" sz="2000" dirty="0">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We </a:t>
            </a:r>
            <a:r>
              <a:rPr lang="en-US" sz="2000" b="1" dirty="0">
                <a:solidFill>
                  <a:srgbClr val="222222"/>
                </a:solidFill>
                <a:latin typeface="Palatino Linotype" panose="02040502050505030304" pitchFamily="18" charset="0"/>
                <a:cs typeface="Arial" panose="020B0604020202020204" pitchFamily="34" charset="0"/>
              </a:rPr>
              <a:t>need databases</a:t>
            </a:r>
            <a:r>
              <a:rPr lang="en-US" sz="2000" dirty="0">
                <a:solidFill>
                  <a:srgbClr val="222222"/>
                </a:solidFill>
                <a:latin typeface="Palatino Linotype" panose="02040502050505030304" pitchFamily="18" charset="0"/>
                <a:cs typeface="Arial" panose="020B0604020202020204" pitchFamily="34" charset="0"/>
              </a:rPr>
              <a:t> because they organize data in a manner which allows us to </a:t>
            </a:r>
            <a:r>
              <a:rPr lang="en-US" sz="2000" dirty="0">
                <a:solidFill>
                  <a:srgbClr val="006C86"/>
                </a:solidFill>
                <a:latin typeface="Palatino Linotype" panose="02040502050505030304" pitchFamily="18" charset="0"/>
                <a:cs typeface="Arial" panose="020B0604020202020204" pitchFamily="34" charset="0"/>
              </a:rPr>
              <a:t>store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query</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sort</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and </a:t>
            </a:r>
            <a:r>
              <a:rPr lang="en-US" sz="2000" dirty="0">
                <a:solidFill>
                  <a:srgbClr val="006C86"/>
                </a:solidFill>
                <a:latin typeface="Palatino Linotype" panose="02040502050505030304" pitchFamily="18" charset="0"/>
                <a:cs typeface="Arial" panose="020B0604020202020204" pitchFamily="34" charset="0"/>
              </a:rPr>
              <a:t>manipulate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in various ways.</a:t>
            </a:r>
            <a:r>
              <a:rPr lang="en-US" sz="2000" dirty="0">
                <a:solidFill>
                  <a:srgbClr val="006C86"/>
                </a:solidFill>
                <a:latin typeface="Palatino Linotype" panose="02040502050505030304" pitchFamily="18" charset="0"/>
                <a:cs typeface="Arial" panose="020B0604020202020204" pitchFamily="34" charset="0"/>
              </a:rPr>
              <a:t> </a:t>
            </a:r>
            <a:r>
              <a:rPr lang="en-US" sz="2000" dirty="0">
                <a:solidFill>
                  <a:srgbClr val="C74C49"/>
                </a:solidFill>
                <a:latin typeface="Palatino Linotype" panose="02040502050505030304" pitchFamily="18" charset="0"/>
                <a:cs typeface="Arial" panose="020B0604020202020204" pitchFamily="34" charset="0"/>
              </a:rPr>
              <a:t>Databases allow us to do this.</a:t>
            </a:r>
          </a:p>
          <a:p>
            <a:endParaRPr lang="en-US" sz="2000" dirty="0">
              <a:solidFill>
                <a:srgbClr val="222222"/>
              </a:solidFill>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Palatino Linotype" panose="02040502050505030304" pitchFamily="18"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40E3735F-FB70-4CCC-B843-12E37431C3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
        <p:nvSpPr>
          <p:cNvPr id="5" name="Footer Placeholder 2">
            <a:extLst>
              <a:ext uri="{FF2B5EF4-FFF2-40B4-BE49-F238E27FC236}">
                <a16:creationId xmlns:a16="http://schemas.microsoft.com/office/drawing/2014/main" id="{6E27C07F-76D3-4F21-BF69-3D5A69CE3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a16="http://schemas.microsoft.com/office/drawing/2014/main" id="{F035BAAB-E50D-46FB-B857-205033FE0E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F21211D1-D51C-4D28-9C7E-079DBA8334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521802"/>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35BF635-9986-49FE-9C5C-F4137CB4366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324409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'hBase',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6BC754-E0CB-4C6F-B81E-34390FACA5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816614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
        <p:nvSpPr>
          <p:cNvPr id="3" name="Footer Placeholder 2">
            <a:extLst>
              <a:ext uri="{FF2B5EF4-FFF2-40B4-BE49-F238E27FC236}">
                <a16:creationId xmlns:a16="http://schemas.microsoft.com/office/drawing/2014/main" id="{87929DE9-2FEB-4D32-94B7-4DB8A651A2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96604826"/>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290464"/>
            <a:ext cx="8838049" cy="914400"/>
          </a:xfrm>
          <a:prstGeom prst="rect">
            <a:avLst/>
          </a:prstGeom>
        </p:spPr>
        <p:txBody>
          <a:bodyPr>
            <a:normAutofit/>
          </a:bodyPr>
          <a:lstStyle/>
          <a:p>
            <a:pPr algn="ctr">
              <a:spcBef>
                <a:spcPct val="0"/>
              </a:spcBef>
              <a:defRPr/>
            </a:pPr>
            <a:r>
              <a:rPr lang="en-IN" sz="4800" dirty="0">
                <a:latin typeface="Segoe UI Light" panose="020B0502040204020203" pitchFamily="34" charset="0"/>
                <a:cs typeface="Segoe UI Light" panose="020B0502040204020203" pitchFamily="34" charset="0"/>
              </a:rPr>
              <a:t>Start for Video</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2769669"/>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98576"/>
            <a:ext cx="8838049" cy="914400"/>
          </a:xfrm>
          <a:prstGeom prst="rect">
            <a:avLst/>
          </a:prstGeom>
        </p:spPr>
        <p:txBody>
          <a:bodyPr>
            <a:normAutofit/>
          </a:bodyPr>
          <a:lstStyle/>
          <a:p>
            <a:pPr algn="ctr">
              <a:spcBef>
                <a:spcPct val="0"/>
              </a:spcBef>
              <a:defRPr/>
            </a:pPr>
            <a:r>
              <a:rPr lang="en-US" sz="4800" dirty="0"/>
              <a:t>Introduction to data types</a:t>
            </a:r>
            <a:endParaRPr lang="en-IN"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p:cNvSpPr/>
          <p:nvPr/>
        </p:nvSpPr>
        <p:spPr>
          <a:xfrm>
            <a:off x="11755679" y="0"/>
            <a:ext cx="397866"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val="1792769669"/>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60848"/>
            <a:ext cx="8838049" cy="914400"/>
          </a:xfrm>
          <a:prstGeom prst="rect">
            <a:avLst/>
          </a:prstGeom>
        </p:spPr>
        <p:txBody>
          <a:bodyPr>
            <a:normAutofit/>
          </a:bodyPr>
          <a:lstStyle/>
          <a:p>
            <a:pPr algn="ctr"/>
            <a:r>
              <a:rPr lang="en-US" sz="4800" dirty="0"/>
              <a:t>Categories of datatype</a:t>
            </a:r>
            <a:endParaRPr lang="en-US" sz="4800" i="1" dirty="0">
              <a:latin typeface="Segoe UI Light" panose="020B0502040204020203" pitchFamily="34" charset="0"/>
              <a:cs typeface="Segoe UI Light" panose="020B0502040204020203" pitchFamily="34" charset="0"/>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p:cNvSpPr/>
          <p:nvPr/>
        </p:nvSpPr>
        <p:spPr>
          <a:xfrm>
            <a:off x="694607" y="3284984"/>
            <a:ext cx="2088232" cy="1754326"/>
          </a:xfrm>
          <a:prstGeom prst="rect">
            <a:avLst/>
          </a:prstGeom>
        </p:spPr>
        <p:txBody>
          <a:bodyPr wrap="square">
            <a:spAutoFit/>
          </a:bodyPr>
          <a:lstStyle/>
          <a:p>
            <a:pPr marL="342900" indent="-342900">
              <a:lnSpc>
                <a:spcPct val="150000"/>
              </a:lnSpc>
              <a:buFont typeface="Arial" pitchFamily="34" charset="0"/>
              <a:buChar char="•"/>
            </a:pPr>
            <a:r>
              <a:rPr lang="en-US" dirty="0">
                <a:latin typeface="Palatino Linotype" pitchFamily="18" charset="0"/>
              </a:rPr>
              <a:t>numeric</a:t>
            </a:r>
          </a:p>
          <a:p>
            <a:pPr marL="342900" indent="-342900">
              <a:lnSpc>
                <a:spcPct val="150000"/>
              </a:lnSpc>
              <a:buFont typeface="Arial" pitchFamily="34" charset="0"/>
              <a:buChar char="•"/>
            </a:pPr>
            <a:r>
              <a:rPr lang="en-US" dirty="0">
                <a:latin typeface="Palatino Linotype" pitchFamily="18" charset="0"/>
              </a:rPr>
              <a:t>string</a:t>
            </a:r>
          </a:p>
          <a:p>
            <a:pPr marL="342900" indent="-342900">
              <a:lnSpc>
                <a:spcPct val="150000"/>
              </a:lnSpc>
              <a:buFont typeface="Arial" pitchFamily="34" charset="0"/>
              <a:buChar char="•"/>
            </a:pPr>
            <a:r>
              <a:rPr lang="en-US" dirty="0">
                <a:latin typeface="Palatino Linotype" pitchFamily="18" charset="0"/>
              </a:rPr>
              <a:t>date</a:t>
            </a:r>
          </a:p>
          <a:p>
            <a:pPr marL="342900" indent="-342900">
              <a:lnSpc>
                <a:spcPct val="150000"/>
              </a:lnSpc>
              <a:buFont typeface="Arial" pitchFamily="34" charset="0"/>
              <a:buChar char="•"/>
            </a:pPr>
            <a:r>
              <a:rPr lang="en-US" dirty="0">
                <a:latin typeface="Palatino Linotype" pitchFamily="18" charset="0"/>
              </a:rPr>
              <a:t>binary</a:t>
            </a:r>
          </a:p>
        </p:txBody>
      </p:sp>
      <p:sp>
        <p:nvSpPr>
          <p:cNvPr id="6" name="Rectangle 5"/>
          <p:cNvSpPr/>
          <p:nvPr/>
        </p:nvSpPr>
        <p:spPr>
          <a:xfrm>
            <a:off x="11755679" y="0"/>
            <a:ext cx="397866"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val="123587026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numeric datatype</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78582" y="966336"/>
          <a:ext cx="11449272" cy="2966720"/>
        </p:xfrm>
        <a:graphic>
          <a:graphicData uri="http://schemas.openxmlformats.org/drawingml/2006/table">
            <a:tbl>
              <a:tblPr firstRow="1" bandRow="1">
                <a:tableStyleId>{7E9639D4-E3E2-4D34-9284-5A2195B3D0D7}</a:tableStyleId>
              </a:tblPr>
              <a:tblGrid>
                <a:gridCol w="3240360">
                  <a:extLst>
                    <a:ext uri="{9D8B030D-6E8A-4147-A177-3AD203B41FA5}">
                      <a16:colId xmlns:a16="http://schemas.microsoft.com/office/drawing/2014/main" val="20000"/>
                    </a:ext>
                  </a:extLst>
                </a:gridCol>
                <a:gridCol w="1152128">
                  <a:extLst>
                    <a:ext uri="{9D8B030D-6E8A-4147-A177-3AD203B41FA5}">
                      <a16:colId xmlns:a16="http://schemas.microsoft.com/office/drawing/2014/main" val="20001"/>
                    </a:ext>
                  </a:extLst>
                </a:gridCol>
                <a:gridCol w="7056784">
                  <a:extLst>
                    <a:ext uri="{9D8B030D-6E8A-4147-A177-3AD203B41FA5}">
                      <a16:colId xmlns:a16="http://schemas.microsoft.com/office/drawing/2014/main" val="20002"/>
                    </a:ext>
                  </a:extLst>
                </a:gridCol>
              </a:tblGrid>
              <a:tr h="370840">
                <a:tc>
                  <a:txBody>
                    <a:bodyPr/>
                    <a:lstStyle/>
                    <a:p>
                      <a:r>
                        <a:rPr kumimoji="0" lang="en-IN" sz="1600" b="1" kern="1200" dirty="0">
                          <a:solidFill>
                            <a:schemeClr val="tx1"/>
                          </a:solidFill>
                          <a:latin typeface="Arial" pitchFamily="34" charset="0"/>
                          <a:ea typeface="+mn-ea"/>
                          <a:cs typeface="Arial" pitchFamily="34" charset="0"/>
                        </a:rPr>
                        <a:t>Datatypes</a:t>
                      </a:r>
                    </a:p>
                  </a:txBody>
                  <a:tcPr marL="91428" marR="91428">
                    <a:solidFill>
                      <a:schemeClr val="bg1"/>
                    </a:solidFill>
                  </a:tcPr>
                </a:tc>
                <a:tc>
                  <a:txBody>
                    <a:bodyPr/>
                    <a:lstStyle/>
                    <a:p>
                      <a:r>
                        <a:rPr kumimoji="0" lang="en-IN" sz="1600" b="1" kern="1200" dirty="0">
                          <a:solidFill>
                            <a:schemeClr val="tx1"/>
                          </a:solidFill>
                          <a:latin typeface="Arial" pitchFamily="34" charset="0"/>
                          <a:ea typeface="+mn-ea"/>
                          <a:cs typeface="Arial" pitchFamily="34" charset="0"/>
                        </a:rPr>
                        <a:t>Size</a:t>
                      </a:r>
                    </a:p>
                  </a:txBody>
                  <a:tcPr marL="91428" marR="91428">
                    <a:solidFill>
                      <a:schemeClr val="bg1"/>
                    </a:solidFill>
                  </a:tcPr>
                </a:tc>
                <a:tc>
                  <a:txBody>
                    <a:bodyPr/>
                    <a:lstStyle/>
                    <a:p>
                      <a:r>
                        <a:rPr kumimoji="0" lang="en-IN" sz="1600" b="1" kern="1200" dirty="0">
                          <a:solidFill>
                            <a:schemeClr val="tx1"/>
                          </a:solidFill>
                          <a:latin typeface="Arial" pitchFamily="34" charset="0"/>
                          <a:ea typeface="+mn-ea"/>
                          <a:cs typeface="Arial"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itchFamily="34" charset="0"/>
                          <a:cs typeface="Arial" pitchFamily="34" charset="0"/>
                        </a:rPr>
                        <a:t>TINYINT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itchFamily="34" charset="0"/>
                          <a:ea typeface="+mn-ea"/>
                          <a:cs typeface="Arial" pitchFamily="34" charset="0"/>
                        </a:rPr>
                        <a:t> -128 to +127 </a:t>
                      </a:r>
                      <a:r>
                        <a:rPr kumimoji="0" lang="en-IN" sz="1600" b="1" i="0" kern="1200" dirty="0">
                          <a:solidFill>
                            <a:schemeClr val="tx1"/>
                          </a:solidFill>
                          <a:effectLst/>
                          <a:latin typeface="Arial" pitchFamily="34" charset="0"/>
                          <a:ea typeface="+mn-ea"/>
                          <a:cs typeface="Arial" pitchFamily="34" charset="0"/>
                        </a:rPr>
                        <a:t>(</a:t>
                      </a:r>
                      <a:r>
                        <a:rPr lang="en-US" sz="1600" b="1" i="0" kern="1200" dirty="0">
                          <a:solidFill>
                            <a:schemeClr val="tx1"/>
                          </a:solidFill>
                          <a:effectLst/>
                          <a:latin typeface="Arial" pitchFamily="34" charset="0"/>
                          <a:ea typeface="+mn-ea"/>
                          <a:cs typeface="Arial" pitchFamily="34" charset="0"/>
                        </a:rPr>
                        <a:t>The unsigned range is </a:t>
                      </a:r>
                      <a:r>
                        <a:rPr lang="en-US" sz="1600" b="1" dirty="0">
                          <a:latin typeface="Arial" pitchFamily="34" charset="0"/>
                          <a:cs typeface="Arial" pitchFamily="34" charset="0"/>
                        </a:rPr>
                        <a:t>0</a:t>
                      </a:r>
                      <a:r>
                        <a:rPr lang="en-US" sz="1600" b="1" i="0" kern="1200" dirty="0">
                          <a:solidFill>
                            <a:schemeClr val="tx1"/>
                          </a:solidFill>
                          <a:effectLst/>
                          <a:latin typeface="Arial" pitchFamily="34" charset="0"/>
                          <a:ea typeface="+mn-ea"/>
                          <a:cs typeface="Arial" pitchFamily="34" charset="0"/>
                        </a:rPr>
                        <a:t> to </a:t>
                      </a:r>
                      <a:r>
                        <a:rPr lang="en-US" sz="1600" b="1" dirty="0">
                          <a:latin typeface="Arial" pitchFamily="34" charset="0"/>
                          <a:cs typeface="Arial" pitchFamily="34" charset="0"/>
                        </a:rPr>
                        <a:t>255)</a:t>
                      </a:r>
                      <a:r>
                        <a:rPr lang="en-US" sz="1600" b="1" i="0" kern="1200" dirty="0">
                          <a:solidFill>
                            <a:schemeClr val="tx1"/>
                          </a:solidFill>
                          <a:effectLst/>
                          <a:latin typeface="Arial" pitchFamily="34" charset="0"/>
                          <a:ea typeface="+mn-ea"/>
                          <a:cs typeface="Arial" pitchFamily="34" charset="0"/>
                        </a:rPr>
                        <a:t>.</a:t>
                      </a:r>
                      <a:endParaRPr lang="en-IN" sz="1600" b="1"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itchFamily="34" charset="0"/>
                          <a:cs typeface="Arial" pitchFamily="34" charset="0"/>
                        </a:rPr>
                        <a:t>SMALLINT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2 bytes</a:t>
                      </a:r>
                    </a:p>
                  </a:txBody>
                  <a:tcPr marL="91428" marR="91428" anchor="ctr">
                    <a:solidFill>
                      <a:schemeClr val="bg1"/>
                    </a:solidFill>
                  </a:tcPr>
                </a:tc>
                <a:tc>
                  <a:txBody>
                    <a:bodyPr/>
                    <a:lstStyle/>
                    <a:p>
                      <a:r>
                        <a:rPr lang="en-US" sz="1600" dirty="0">
                          <a:latin typeface="Arial" pitchFamily="34" charset="0"/>
                          <a:cs typeface="Arial" pitchFamily="34" charset="0"/>
                        </a:rPr>
                        <a:t>-32768</a:t>
                      </a:r>
                      <a:r>
                        <a:rPr lang="en-US" sz="1600" b="0" i="0" kern="1200" dirty="0">
                          <a:solidFill>
                            <a:schemeClr val="tx1"/>
                          </a:solidFill>
                          <a:effectLst/>
                          <a:latin typeface="Arial" pitchFamily="34" charset="0"/>
                          <a:ea typeface="+mn-ea"/>
                          <a:cs typeface="Arial" pitchFamily="34" charset="0"/>
                        </a:rPr>
                        <a:t> to </a:t>
                      </a:r>
                      <a:r>
                        <a:rPr lang="en-US" sz="1600" dirty="0">
                          <a:latin typeface="Arial" pitchFamily="34" charset="0"/>
                          <a:cs typeface="Arial" pitchFamily="34" charset="0"/>
                        </a:rPr>
                        <a:t>32767</a:t>
                      </a:r>
                      <a:r>
                        <a:rPr lang="en-US" sz="1600" b="0" i="0" kern="1200" dirty="0">
                          <a:solidFill>
                            <a:schemeClr val="tx1"/>
                          </a:solidFill>
                          <a:effectLst/>
                          <a:latin typeface="Arial" pitchFamily="34" charset="0"/>
                          <a:ea typeface="+mn-ea"/>
                          <a:cs typeface="Arial" pitchFamily="34" charset="0"/>
                        </a:rPr>
                        <a:t>. </a:t>
                      </a:r>
                      <a:r>
                        <a:rPr lang="en-US" sz="1600" b="1" i="0" kern="1200" dirty="0">
                          <a:solidFill>
                            <a:schemeClr val="tx1"/>
                          </a:solidFill>
                          <a:effectLst/>
                          <a:latin typeface="Arial" pitchFamily="34" charset="0"/>
                          <a:ea typeface="+mn-ea"/>
                          <a:cs typeface="Arial" pitchFamily="34" charset="0"/>
                        </a:rPr>
                        <a:t>(The unsigned range is </a:t>
                      </a:r>
                      <a:r>
                        <a:rPr lang="en-US" sz="1600" b="1" dirty="0">
                          <a:latin typeface="Arial" pitchFamily="34" charset="0"/>
                          <a:cs typeface="Arial" pitchFamily="34" charset="0"/>
                        </a:rPr>
                        <a:t>0</a:t>
                      </a:r>
                      <a:r>
                        <a:rPr lang="en-US" sz="1600" b="1" i="0" kern="1200" dirty="0">
                          <a:solidFill>
                            <a:schemeClr val="tx1"/>
                          </a:solidFill>
                          <a:effectLst/>
                          <a:latin typeface="Arial" pitchFamily="34" charset="0"/>
                          <a:ea typeface="+mn-ea"/>
                          <a:cs typeface="Arial" pitchFamily="34" charset="0"/>
                        </a:rPr>
                        <a:t> to </a:t>
                      </a:r>
                      <a:r>
                        <a:rPr lang="en-US" sz="1600" b="1" dirty="0">
                          <a:latin typeface="Arial" pitchFamily="34" charset="0"/>
                          <a:cs typeface="Arial" pitchFamily="34" charset="0"/>
                        </a:rPr>
                        <a:t>65535)</a:t>
                      </a:r>
                      <a:r>
                        <a:rPr lang="en-US" sz="1600" b="1" i="0" kern="1200" dirty="0">
                          <a:solidFill>
                            <a:schemeClr val="tx1"/>
                          </a:solidFill>
                          <a:effectLst/>
                          <a:latin typeface="Arial" pitchFamily="34" charset="0"/>
                          <a:ea typeface="+mn-ea"/>
                          <a:cs typeface="Arial" pitchFamily="34" charset="0"/>
                        </a:rPr>
                        <a:t>.</a:t>
                      </a:r>
                      <a:endParaRPr lang="en-IN" sz="1600" b="1"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itchFamily="34" charset="0"/>
                          <a:cs typeface="Arial" pitchFamily="34" charset="0"/>
                        </a:rPr>
                        <a:t>MEDIUMINT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3 bytes</a:t>
                      </a:r>
                    </a:p>
                  </a:txBody>
                  <a:tcPr marL="91428" marR="91428" anchor="ctr">
                    <a:solidFill>
                      <a:schemeClr val="bg1"/>
                    </a:solidFill>
                  </a:tcPr>
                </a:tc>
                <a:tc>
                  <a:txBody>
                    <a:bodyPr/>
                    <a:lstStyle/>
                    <a:p>
                      <a:r>
                        <a:rPr lang="en-US" sz="1600" dirty="0">
                          <a:latin typeface="Arial" pitchFamily="34" charset="0"/>
                          <a:cs typeface="Arial" pitchFamily="34" charset="0"/>
                        </a:rPr>
                        <a:t>-8388608</a:t>
                      </a:r>
                      <a:r>
                        <a:rPr lang="en-US" sz="1600" b="0" i="0" kern="1200" dirty="0">
                          <a:solidFill>
                            <a:schemeClr val="tx1"/>
                          </a:solidFill>
                          <a:effectLst/>
                          <a:latin typeface="Arial" pitchFamily="34" charset="0"/>
                          <a:ea typeface="+mn-ea"/>
                          <a:cs typeface="Arial" pitchFamily="34" charset="0"/>
                        </a:rPr>
                        <a:t> to </a:t>
                      </a:r>
                      <a:r>
                        <a:rPr lang="en-US" sz="1600" dirty="0">
                          <a:latin typeface="Arial" pitchFamily="34" charset="0"/>
                          <a:cs typeface="Arial" pitchFamily="34" charset="0"/>
                        </a:rPr>
                        <a:t>8388607</a:t>
                      </a:r>
                      <a:r>
                        <a:rPr lang="en-US" sz="1600" b="0" i="0" kern="1200" dirty="0">
                          <a:solidFill>
                            <a:schemeClr val="tx1"/>
                          </a:solidFill>
                          <a:effectLst/>
                          <a:latin typeface="Arial" pitchFamily="34" charset="0"/>
                          <a:ea typeface="+mn-ea"/>
                          <a:cs typeface="Arial" pitchFamily="34" charset="0"/>
                        </a:rPr>
                        <a:t>. </a:t>
                      </a:r>
                      <a:r>
                        <a:rPr lang="en-US" sz="1600" b="1" i="0" kern="1200" dirty="0">
                          <a:solidFill>
                            <a:schemeClr val="tx1"/>
                          </a:solidFill>
                          <a:effectLst/>
                          <a:latin typeface="Arial" pitchFamily="34" charset="0"/>
                          <a:ea typeface="+mn-ea"/>
                          <a:cs typeface="Arial" pitchFamily="34" charset="0"/>
                        </a:rPr>
                        <a:t>(The unsigned range is </a:t>
                      </a:r>
                      <a:r>
                        <a:rPr lang="en-US" sz="1600" b="1" dirty="0">
                          <a:latin typeface="Arial" pitchFamily="34" charset="0"/>
                          <a:cs typeface="Arial" pitchFamily="34" charset="0"/>
                        </a:rPr>
                        <a:t>0</a:t>
                      </a:r>
                      <a:r>
                        <a:rPr lang="en-US" sz="1600" b="1" i="0" kern="1200" dirty="0">
                          <a:solidFill>
                            <a:schemeClr val="tx1"/>
                          </a:solidFill>
                          <a:effectLst/>
                          <a:latin typeface="Arial" pitchFamily="34" charset="0"/>
                          <a:ea typeface="+mn-ea"/>
                          <a:cs typeface="Arial" pitchFamily="34" charset="0"/>
                        </a:rPr>
                        <a:t> to </a:t>
                      </a:r>
                      <a:r>
                        <a:rPr lang="en-US" sz="1600" b="1" dirty="0">
                          <a:latin typeface="Arial" pitchFamily="34" charset="0"/>
                          <a:cs typeface="Arial" pitchFamily="34" charset="0"/>
                        </a:rPr>
                        <a:t>16777215)</a:t>
                      </a:r>
                      <a:r>
                        <a:rPr lang="en-US" sz="1600" b="1" i="0" kern="1200" dirty="0">
                          <a:solidFill>
                            <a:schemeClr val="tx1"/>
                          </a:solidFill>
                          <a:effectLst/>
                          <a:latin typeface="Arial" pitchFamily="34" charset="0"/>
                          <a:ea typeface="+mn-ea"/>
                          <a:cs typeface="Arial" pitchFamily="34" charset="0"/>
                        </a:rPr>
                        <a:t>.</a:t>
                      </a:r>
                      <a:endParaRPr lang="en-IN" sz="1600" b="1"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itchFamily="34" charset="0"/>
                          <a:cs typeface="Arial" pitchFamily="34" charset="0"/>
                        </a:rPr>
                        <a:t>INT, INTEGER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4 bytes</a:t>
                      </a:r>
                    </a:p>
                  </a:txBody>
                  <a:tcPr marL="91428" marR="91428" anchor="ctr">
                    <a:solidFill>
                      <a:schemeClr val="bg1"/>
                    </a:solidFill>
                  </a:tcPr>
                </a:tc>
                <a:tc>
                  <a:txBody>
                    <a:bodyPr/>
                    <a:lstStyle/>
                    <a:p>
                      <a:r>
                        <a:rPr lang="en-US" sz="1600" dirty="0">
                          <a:latin typeface="Arial" pitchFamily="34" charset="0"/>
                          <a:cs typeface="Arial" pitchFamily="34" charset="0"/>
                        </a:rPr>
                        <a:t>-2147483648</a:t>
                      </a:r>
                      <a:r>
                        <a:rPr lang="en-US" sz="1600" b="0" i="0" kern="1200" dirty="0">
                          <a:solidFill>
                            <a:schemeClr val="tx1"/>
                          </a:solidFill>
                          <a:effectLst/>
                          <a:latin typeface="Arial" pitchFamily="34" charset="0"/>
                          <a:ea typeface="+mn-ea"/>
                          <a:cs typeface="Arial" pitchFamily="34" charset="0"/>
                        </a:rPr>
                        <a:t> to </a:t>
                      </a:r>
                      <a:r>
                        <a:rPr lang="en-US" sz="1600" dirty="0">
                          <a:latin typeface="Arial" pitchFamily="34" charset="0"/>
                          <a:cs typeface="Arial" pitchFamily="34" charset="0"/>
                        </a:rPr>
                        <a:t>2147483647</a:t>
                      </a:r>
                      <a:r>
                        <a:rPr lang="en-US" sz="1600" b="0" i="0" kern="1200" dirty="0">
                          <a:solidFill>
                            <a:schemeClr val="tx1"/>
                          </a:solidFill>
                          <a:effectLst/>
                          <a:latin typeface="Arial" pitchFamily="34" charset="0"/>
                          <a:ea typeface="+mn-ea"/>
                          <a:cs typeface="Arial" pitchFamily="34" charset="0"/>
                        </a:rPr>
                        <a:t>. </a:t>
                      </a:r>
                      <a:r>
                        <a:rPr lang="en-US" sz="1600" b="1" i="0" kern="1200" dirty="0">
                          <a:solidFill>
                            <a:schemeClr val="tx1"/>
                          </a:solidFill>
                          <a:effectLst/>
                          <a:latin typeface="Arial" pitchFamily="34" charset="0"/>
                          <a:ea typeface="+mn-ea"/>
                          <a:cs typeface="Arial" pitchFamily="34" charset="0"/>
                        </a:rPr>
                        <a:t>(The unsigned range is </a:t>
                      </a:r>
                      <a:r>
                        <a:rPr lang="en-US" sz="1600" b="1" dirty="0">
                          <a:latin typeface="Arial" pitchFamily="34" charset="0"/>
                          <a:cs typeface="Arial" pitchFamily="34" charset="0"/>
                        </a:rPr>
                        <a:t>0</a:t>
                      </a:r>
                      <a:r>
                        <a:rPr lang="en-US" sz="1600" b="1" i="0" kern="1200" dirty="0">
                          <a:solidFill>
                            <a:schemeClr val="tx1"/>
                          </a:solidFill>
                          <a:effectLst/>
                          <a:latin typeface="Arial" pitchFamily="34" charset="0"/>
                          <a:ea typeface="+mn-ea"/>
                          <a:cs typeface="Arial" pitchFamily="34" charset="0"/>
                        </a:rPr>
                        <a:t> to </a:t>
                      </a:r>
                      <a:r>
                        <a:rPr lang="en-US" sz="1600" b="1" dirty="0">
                          <a:latin typeface="Arial" pitchFamily="34" charset="0"/>
                          <a:cs typeface="Arial" pitchFamily="34" charset="0"/>
                        </a:rPr>
                        <a:t>4294967295)</a:t>
                      </a:r>
                      <a:r>
                        <a:rPr lang="en-US" sz="1600" b="1" i="0" kern="1200" dirty="0">
                          <a:solidFill>
                            <a:schemeClr val="tx1"/>
                          </a:solidFill>
                          <a:effectLst/>
                          <a:latin typeface="Arial" pitchFamily="34" charset="0"/>
                          <a:ea typeface="+mn-ea"/>
                          <a:cs typeface="Arial" pitchFamily="34" charset="0"/>
                        </a:rPr>
                        <a:t>.</a:t>
                      </a:r>
                      <a:endParaRPr lang="en-IN" sz="1600" b="1"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itchFamily="34" charset="0"/>
                          <a:cs typeface="Arial" pitchFamily="34" charset="0"/>
                        </a:rPr>
                        <a:t>BIGINT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itchFamily="34" charset="0"/>
                          <a:ea typeface="+mn-ea"/>
                          <a:cs typeface="Arial" pitchFamily="34" charset="0"/>
                        </a:rPr>
                        <a:t>-9,223,372,036,854,775,808 to 9,223,372,036,854,775,807</a:t>
                      </a:r>
                      <a:endParaRPr lang="en-IN" sz="1600"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itchFamily="34" charset="0"/>
                          <a:cs typeface="Arial"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4 bytes</a:t>
                      </a:r>
                    </a:p>
                  </a:txBody>
                  <a:tcPr marL="91428" marR="91428" anchor="ctr">
                    <a:solidFill>
                      <a:schemeClr val="bg1"/>
                    </a:solidFill>
                  </a:tcPr>
                </a:tc>
                <a:tc>
                  <a:txBody>
                    <a:bodyPr/>
                    <a:lstStyle/>
                    <a:p>
                      <a:r>
                        <a:rPr lang="en-US" sz="1600" b="0" i="0" kern="1200" dirty="0">
                          <a:solidFill>
                            <a:schemeClr val="tx1"/>
                          </a:solidFill>
                          <a:latin typeface="Arial" pitchFamily="34" charset="0"/>
                          <a:ea typeface="+mn-ea"/>
                          <a:cs typeface="Arial" pitchFamily="34" charset="0"/>
                        </a:rPr>
                        <a:t>Decimal precision can go to 24 places for a FLOAT.</a:t>
                      </a:r>
                      <a:endParaRPr lang="en-IN" sz="1600"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itchFamily="34" charset="0"/>
                          <a:cs typeface="Arial" pitchFamily="34" charset="0"/>
                        </a:rPr>
                        <a:t>DECIMAL [(length[,decimals])]</a:t>
                      </a:r>
                    </a:p>
                  </a:txBody>
                  <a:tcPr marL="91428" marR="91428" anchor="ctr">
                    <a:solidFill>
                      <a:schemeClr val="bg1"/>
                    </a:solidFill>
                  </a:tcPr>
                </a:tc>
                <a:tc>
                  <a:txBody>
                    <a:bodyPr/>
                    <a:lstStyle/>
                    <a:p>
                      <a:endParaRPr lang="en-IN" sz="1600" dirty="0">
                        <a:solidFill>
                          <a:schemeClr val="tx1"/>
                        </a:solidFill>
                        <a:latin typeface="Arial" pitchFamily="34" charset="0"/>
                        <a:cs typeface="Arial" pitchFamily="34" charset="0"/>
                      </a:endParaRPr>
                    </a:p>
                  </a:txBody>
                  <a:tcPr marL="91428" marR="91428" anchor="ctr">
                    <a:solidFill>
                      <a:schemeClr val="bg1"/>
                    </a:solidFill>
                  </a:tcPr>
                </a:tc>
                <a:tc>
                  <a:txBody>
                    <a:bodyPr/>
                    <a:lstStyle/>
                    <a:p>
                      <a:r>
                        <a:rPr lang="en-US" sz="1800" b="0" i="0" kern="1200" dirty="0">
                          <a:solidFill>
                            <a:schemeClr val="tx1"/>
                          </a:solidFill>
                          <a:latin typeface="+mn-lt"/>
                          <a:ea typeface="+mn-ea"/>
                          <a:cs typeface="+mn-cs"/>
                        </a:rPr>
                        <a:t>The maximum number of digits for </a:t>
                      </a:r>
                      <a:r>
                        <a:rPr lang="en-US" sz="1600" dirty="0"/>
                        <a:t>DECIMAL</a:t>
                      </a:r>
                      <a:r>
                        <a:rPr lang="en-US" sz="1800" b="0" i="0" kern="1200" dirty="0">
                          <a:solidFill>
                            <a:schemeClr val="tx1"/>
                          </a:solidFill>
                          <a:latin typeface="+mn-lt"/>
                          <a:ea typeface="+mn-ea"/>
                          <a:cs typeface="+mn-cs"/>
                        </a:rPr>
                        <a:t> is 65, </a:t>
                      </a:r>
                      <a:endParaRPr lang="en-IN" sz="1600"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p:cNvSpPr/>
          <p:nvPr/>
        </p:nvSpPr>
        <p:spPr>
          <a:xfrm>
            <a:off x="478582" y="4221088"/>
            <a:ext cx="9145016" cy="2308324"/>
          </a:xfrm>
          <a:prstGeom prst="rect">
            <a:avLst/>
          </a:prstGeom>
        </p:spPr>
        <p:txBody>
          <a:bodyPr wrap="square">
            <a:spAutoFit/>
          </a:bodyPr>
          <a:lstStyle/>
          <a:p>
            <a:r>
              <a:rPr lang="en-US" dirty="0">
                <a:latin typeface="Palatino Linotype" pitchFamily="18" charset="0"/>
              </a:rPr>
              <a:t>CREATE TABLE decimal_table ( col1 decimal(7,2) );</a:t>
            </a:r>
          </a:p>
          <a:p>
            <a:endParaRPr lang="en-US" dirty="0">
              <a:latin typeface="Palatino Linotype" pitchFamily="18" charset="0"/>
            </a:endParaRPr>
          </a:p>
          <a:p>
            <a:r>
              <a:rPr lang="en-US" dirty="0">
                <a:latin typeface="Palatino Linotype" pitchFamily="18" charset="0"/>
              </a:rPr>
              <a:t>INSERT INTO decimal_table VALUES (5396.17);          #  5396.17</a:t>
            </a:r>
          </a:p>
          <a:p>
            <a:r>
              <a:rPr lang="en-US" dirty="0">
                <a:latin typeface="Palatino Linotype" pitchFamily="18" charset="0"/>
              </a:rPr>
              <a:t>INSERT INTO decimal_table VALUES (5396.174);        # 5396.17</a:t>
            </a:r>
          </a:p>
          <a:p>
            <a:r>
              <a:rPr lang="en-US" dirty="0">
                <a:latin typeface="Palatino Linotype" pitchFamily="18" charset="0"/>
              </a:rPr>
              <a:t>INSERT INTO decimal_table VALUES (5396.178);        # 5396.18</a:t>
            </a:r>
          </a:p>
          <a:p>
            <a:r>
              <a:rPr lang="en-US" dirty="0">
                <a:latin typeface="Palatino Linotype" pitchFamily="18" charset="0"/>
              </a:rPr>
              <a:t>INSERT INTO decimal_table VALUES (5396.1743);      # 5396.17</a:t>
            </a:r>
          </a:p>
          <a:p>
            <a:r>
              <a:rPr lang="en-US" dirty="0">
                <a:latin typeface="Palatino Linotype" pitchFamily="18" charset="0"/>
              </a:rPr>
              <a:t>INSERT INTO decimal_table VALUES (5396.1748);     # 5396.17</a:t>
            </a:r>
          </a:p>
          <a:p>
            <a:r>
              <a:rPr lang="en-US" dirty="0">
                <a:latin typeface="Palatino Linotype" pitchFamily="18" charset="0"/>
              </a:rPr>
              <a:t>INSERT INTO decimal_table VALUES (5396.1788);     # 5396.18</a:t>
            </a:r>
          </a:p>
        </p:txBody>
      </p:sp>
      <p:sp>
        <p:nvSpPr>
          <p:cNvPr id="13" name="Rectangle 12"/>
          <p:cNvSpPr/>
          <p:nvPr/>
        </p:nvSpPr>
        <p:spPr>
          <a:xfrm>
            <a:off x="9911630" y="4149080"/>
            <a:ext cx="2059666" cy="523220"/>
          </a:xfrm>
          <a:prstGeom prst="rect">
            <a:avLst/>
          </a:prstGeom>
        </p:spPr>
        <p:txBody>
          <a:bodyPr wrap="none">
            <a:spAutoFit/>
          </a:bodyPr>
          <a:lstStyle/>
          <a:p>
            <a:r>
              <a:rPr lang="en-US" sz="1400" dirty="0"/>
              <a:t>Col_name DECIMAL(10,0)</a:t>
            </a:r>
          </a:p>
          <a:p>
            <a:r>
              <a:rPr lang="en-US" sz="1400" dirty="0"/>
              <a:t>Col_name floot</a:t>
            </a:r>
          </a:p>
        </p:txBody>
      </p:sp>
      <p:sp>
        <p:nvSpPr>
          <p:cNvPr id="7" name="Rectangle 6"/>
          <p:cNvSpPr/>
          <p:nvPr/>
        </p:nvSpPr>
        <p:spPr>
          <a:xfrm>
            <a:off x="8903518" y="5661248"/>
            <a:ext cx="3070870" cy="923330"/>
          </a:xfrm>
          <a:prstGeom prst="rect">
            <a:avLst/>
          </a:prstGeom>
        </p:spPr>
        <p:txBody>
          <a:bodyPr wrap="square">
            <a:spAutoFit/>
          </a:bodyPr>
          <a:lstStyle/>
          <a:p>
            <a:r>
              <a:rPr lang="en-US" dirty="0">
                <a:latin typeface="Palatino Linotype" pitchFamily="18" charset="0"/>
              </a:rPr>
              <a:t>Note:</a:t>
            </a:r>
          </a:p>
          <a:p>
            <a:r>
              <a:rPr lang="en-US" dirty="0">
                <a:latin typeface="Palatino Linotype" pitchFamily="18" charset="0"/>
              </a:rPr>
              <a:t>FLOAT values can be used for scientific Calculations</a:t>
            </a:r>
          </a:p>
        </p:txBody>
      </p:sp>
      <p:sp>
        <p:nvSpPr>
          <p:cNvPr id="9" name="Rectangle 8"/>
          <p:cNvSpPr/>
          <p:nvPr/>
        </p:nvSpPr>
        <p:spPr>
          <a:xfrm>
            <a:off x="11755679" y="0"/>
            <a:ext cx="397866"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val="259249106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string datatype</a:t>
            </a:r>
          </a:p>
        </p:txBody>
      </p:sp>
      <p:graphicFrame>
        <p:nvGraphicFramePr>
          <p:cNvPr id="2" name="Table 1"/>
          <p:cNvGraphicFramePr>
            <a:graphicFrameLocks noGrp="1"/>
          </p:cNvGraphicFramePr>
          <p:nvPr>
            <p:extLst>
              <p:ext uri="{D42A27DB-BD31-4B8C-83A1-F6EECF244321}">
                <p14:modId xmlns:p14="http://schemas.microsoft.com/office/powerpoint/2010/main" val="3296024626"/>
              </p:ext>
            </p:extLst>
          </p:nvPr>
        </p:nvGraphicFramePr>
        <p:xfrm>
          <a:off x="406573" y="908720"/>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800" b="0" i="0" kern="1200" dirty="0">
                          <a:solidFill>
                            <a:schemeClr val="tx1"/>
                          </a:solidFill>
                          <a:latin typeface="+mn-lt"/>
                          <a:ea typeface="+mn-ea"/>
                          <a:cs typeface="+mn-cs"/>
                        </a:rPr>
                        <a:t>256 bytes </a:t>
                      </a:r>
                      <a:endParaRPr lang="en-IN" sz="1600" b="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4,294,967,295 bytes ~4GB</a:t>
                      </a: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NCHAR</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NVARCHAR</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p:cNvSpPr/>
          <p:nvPr/>
        </p:nvSpPr>
        <p:spPr>
          <a:xfrm>
            <a:off x="334566" y="4941168"/>
            <a:ext cx="11593288" cy="1200329"/>
          </a:xfrm>
          <a:prstGeom prst="rect">
            <a:avLst/>
          </a:prstGeom>
        </p:spPr>
        <p:txBody>
          <a:bodyPr wrap="square">
            <a:spAutoFit/>
          </a:bodyPr>
          <a:lstStyle/>
          <a:p>
            <a:r>
              <a:rPr lang="en-US" dirty="0">
                <a:latin typeface="Palatino Linotype" pitchFamily="18" charset="0"/>
              </a:rPr>
              <a:t>The key </a:t>
            </a:r>
            <a:r>
              <a:rPr lang="en-US" b="1" dirty="0">
                <a:latin typeface="Palatino Linotype" pitchFamily="18" charset="0"/>
              </a:rPr>
              <a:t>difference between varchar and nvarchar</a:t>
            </a:r>
            <a:r>
              <a:rPr lang="en-US" dirty="0">
                <a:latin typeface="Palatino Linotype" pitchFamily="18" charset="0"/>
              </a:rPr>
              <a:t> is the way they are stored, </a:t>
            </a:r>
          </a:p>
          <a:p>
            <a:pPr marL="342900" indent="-342900">
              <a:buFont typeface="Arial" pitchFamily="34" charset="0"/>
              <a:buChar char="•"/>
            </a:pPr>
            <a:r>
              <a:rPr lang="en-US" b="1" dirty="0">
                <a:latin typeface="Palatino Linotype" pitchFamily="18" charset="0"/>
              </a:rPr>
              <a:t>varchar</a:t>
            </a:r>
            <a:r>
              <a:rPr lang="en-US" dirty="0">
                <a:latin typeface="Palatino Linotype" pitchFamily="18" charset="0"/>
              </a:rPr>
              <a:t> is stored as regular 8-bit data(1 byte per character)  </a:t>
            </a:r>
          </a:p>
          <a:p>
            <a:pPr marL="342900" indent="-342900">
              <a:buFont typeface="Arial" pitchFamily="34" charset="0"/>
              <a:buChar char="•"/>
            </a:pPr>
            <a:r>
              <a:rPr lang="en-US" b="1" dirty="0">
                <a:latin typeface="Palatino Linotype" pitchFamily="18" charset="0"/>
              </a:rPr>
              <a:t>nvarchar</a:t>
            </a:r>
            <a:r>
              <a:rPr lang="en-US" dirty="0">
                <a:latin typeface="Palatino Linotype" pitchFamily="18" charset="0"/>
              </a:rPr>
              <a:t> stores data at 2 bytes per character. Due to this reason, </a:t>
            </a:r>
            <a:r>
              <a:rPr lang="en-US" b="1" dirty="0">
                <a:latin typeface="Palatino Linotype" pitchFamily="18" charset="0"/>
              </a:rPr>
              <a:t>nvarchar</a:t>
            </a:r>
            <a:r>
              <a:rPr lang="en-US" dirty="0">
                <a:latin typeface="Palatino Linotype" pitchFamily="18" charset="0"/>
              </a:rPr>
              <a:t> can hold upto 4000 characters and it takes double the space as  </a:t>
            </a:r>
            <a:r>
              <a:rPr lang="en-US" b="1" dirty="0">
                <a:latin typeface="Palatino Linotype" pitchFamily="18" charset="0"/>
              </a:rPr>
              <a:t>varchar</a:t>
            </a:r>
            <a:r>
              <a:rPr lang="en-US" dirty="0">
                <a:latin typeface="Palatino Linotype" pitchFamily="18" charset="0"/>
              </a:rPr>
              <a:t>.</a:t>
            </a:r>
          </a:p>
        </p:txBody>
      </p:sp>
      <p:sp>
        <p:nvSpPr>
          <p:cNvPr id="8" name="Rectangle 7"/>
          <p:cNvSpPr/>
          <p:nvPr/>
        </p:nvSpPr>
        <p:spPr>
          <a:xfrm>
            <a:off x="11755679" y="0"/>
            <a:ext cx="397866"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val="1302273438"/>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1200329"/>
          </a:xfrm>
          <a:prstGeom prst="rect">
            <a:avLst/>
          </a:prstGeom>
          <a:solidFill>
            <a:schemeClr val="bg1"/>
          </a:solidFill>
        </p:spPr>
        <p:txBody>
          <a:bodyPr wrap="square">
            <a:spAutoFit/>
          </a:bodyPr>
          <a:lstStyle/>
          <a:p>
            <a:pPr algn="r"/>
            <a:r>
              <a:rPr lang="en-US" sz="3600" dirty="0"/>
              <a:t>difference between unicode and non-Unicode data type</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5" name="Table 4"/>
          <p:cNvGraphicFramePr>
            <a:graphicFrameLocks noGrp="1"/>
          </p:cNvGraphicFramePr>
          <p:nvPr/>
        </p:nvGraphicFramePr>
        <p:xfrm>
          <a:off x="334566" y="1412776"/>
          <a:ext cx="11521282" cy="4835188"/>
        </p:xfrm>
        <a:graphic>
          <a:graphicData uri="http://schemas.openxmlformats.org/drawingml/2006/table">
            <a:tbl>
              <a:tblPr>
                <a:tableStyleId>{5940675A-B579-460E-94D1-54222C63F5DA}</a:tableStyleId>
              </a:tblPr>
              <a:tblGrid>
                <a:gridCol w="6192688">
                  <a:extLst>
                    <a:ext uri="{9D8B030D-6E8A-4147-A177-3AD203B41FA5}">
                      <a16:colId xmlns:a16="http://schemas.microsoft.com/office/drawing/2014/main" val="20000"/>
                    </a:ext>
                  </a:extLst>
                </a:gridCol>
                <a:gridCol w="5328594">
                  <a:extLst>
                    <a:ext uri="{9D8B030D-6E8A-4147-A177-3AD203B41FA5}">
                      <a16:colId xmlns:a16="http://schemas.microsoft.com/office/drawing/2014/main" val="20001"/>
                    </a:ext>
                  </a:extLst>
                </a:gridCol>
              </a:tblGrid>
              <a:tr h="370994">
                <a:tc>
                  <a:txBody>
                    <a:bodyPr/>
                    <a:lstStyle/>
                    <a:p>
                      <a:pPr algn="ctr"/>
                      <a:r>
                        <a:rPr lang="en-US" sz="2000" b="1" dirty="0">
                          <a:latin typeface="Palatino Linotype" pitchFamily="18" charset="0"/>
                        </a:rPr>
                        <a:t>Non-Unicode</a:t>
                      </a:r>
                    </a:p>
                  </a:txBody>
                  <a:tcPr marL="0" marR="0" marT="0" marB="0" anchor="ctr"/>
                </a:tc>
                <a:tc>
                  <a:txBody>
                    <a:bodyPr/>
                    <a:lstStyle/>
                    <a:p>
                      <a:pPr algn="ctr"/>
                      <a:r>
                        <a:rPr lang="en-US" sz="2000" b="1" kern="1200" dirty="0">
                          <a:solidFill>
                            <a:schemeClr val="tx1"/>
                          </a:solidFill>
                          <a:latin typeface="Palatino Linotype" pitchFamily="18" charset="0"/>
                          <a:ea typeface="+mn-ea"/>
                          <a:cs typeface="+mn-cs"/>
                        </a:rPr>
                        <a:t>Unicode</a:t>
                      </a:r>
                    </a:p>
                  </a:txBody>
                  <a:tcPr marL="0" marR="0" marT="0" marB="0" anchor="ctr"/>
                </a:tc>
                <a:extLst>
                  <a:ext uri="{0D108BD9-81ED-4DB2-BD59-A6C34878D82A}">
                    <a16:rowId xmlns:a16="http://schemas.microsoft.com/office/drawing/2014/main" val="10000"/>
                  </a:ext>
                </a:extLst>
              </a:tr>
              <a:tr h="657265">
                <a:tc>
                  <a:txBody>
                    <a:bodyPr/>
                    <a:lstStyle/>
                    <a:p>
                      <a:pPr marL="342900" indent="17463">
                        <a:buFont typeface="Arial" pitchFamily="34" charset="0"/>
                        <a:buNone/>
                      </a:pPr>
                      <a:r>
                        <a:rPr lang="en-US" sz="1800" dirty="0">
                          <a:latin typeface="Palatino Linotype" pitchFamily="18" charset="0"/>
                        </a:rPr>
                        <a:t>(char, varchar, text)</a:t>
                      </a:r>
                    </a:p>
                  </a:txBody>
                  <a:tcPr marL="0" marR="0" marT="0" marB="0" anchor="ctr"/>
                </a:tc>
                <a:tc>
                  <a:txBody>
                    <a:bodyPr/>
                    <a:lstStyle/>
                    <a:p>
                      <a:pPr marL="342900" indent="17463">
                        <a:buFontTx/>
                        <a:buNone/>
                      </a:pPr>
                      <a:r>
                        <a:rPr lang="en-US" sz="1800" dirty="0">
                          <a:latin typeface="Palatino Linotype" pitchFamily="18" charset="0"/>
                        </a:rPr>
                        <a:t>(nchar, nvarchar)</a:t>
                      </a:r>
                    </a:p>
                  </a:txBody>
                  <a:tcPr marL="0" marR="0" marT="0" marB="0" anchor="ctr"/>
                </a:tc>
                <a:extLst>
                  <a:ext uri="{0D108BD9-81ED-4DB2-BD59-A6C34878D82A}">
                    <a16:rowId xmlns:a16="http://schemas.microsoft.com/office/drawing/2014/main" val="10001"/>
                  </a:ext>
                </a:extLst>
              </a:tr>
              <a:tr h="657265">
                <a:tc>
                  <a:txBody>
                    <a:bodyPr/>
                    <a:lstStyle/>
                    <a:p>
                      <a:pPr marL="342900" indent="17463">
                        <a:buFont typeface="Arial" pitchFamily="34" charset="0"/>
                        <a:buNone/>
                      </a:pPr>
                      <a:r>
                        <a:rPr lang="en-US" sz="1800" dirty="0">
                          <a:latin typeface="Palatino Linotype" pitchFamily="18" charset="0"/>
                        </a:rPr>
                        <a:t>Stores data in fixed or variable length</a:t>
                      </a:r>
                    </a:p>
                  </a:txBody>
                  <a:tcPr marL="0" marR="0" marT="0" marB="0" anchor="ctr"/>
                </a:tc>
                <a:tc>
                  <a:txBody>
                    <a:bodyPr/>
                    <a:lstStyle/>
                    <a:p>
                      <a:pPr marL="342900" indent="17463">
                        <a:buFontTx/>
                        <a:buNone/>
                      </a:pPr>
                      <a:r>
                        <a:rPr lang="en-US" sz="1800" dirty="0">
                          <a:latin typeface="Palatino Linotype" pitchFamily="18" charset="0"/>
                        </a:rPr>
                        <a:t>Same as Non-Unicode</a:t>
                      </a:r>
                    </a:p>
                  </a:txBody>
                  <a:tcPr marL="0" marR="0" marT="0" marB="0" anchor="ctr"/>
                </a:tc>
                <a:extLst>
                  <a:ext uri="{0D108BD9-81ED-4DB2-BD59-A6C34878D82A}">
                    <a16:rowId xmlns:a16="http://schemas.microsoft.com/office/drawing/2014/main" val="10002"/>
                  </a:ext>
                </a:extLst>
              </a:tr>
              <a:tr h="1001665">
                <a:tc>
                  <a:txBody>
                    <a:bodyPr/>
                    <a:lstStyle/>
                    <a:p>
                      <a:pPr marL="703263" indent="-342900">
                        <a:buFont typeface="Arial" pitchFamily="34" charset="0"/>
                        <a:buNone/>
                      </a:pPr>
                      <a:r>
                        <a:rPr lang="en-US" sz="1800" dirty="0">
                          <a:latin typeface="Palatino Linotype" pitchFamily="18" charset="0"/>
                        </a:rPr>
                        <a:t>char: data is padded with blanks to fill the field size. </a:t>
                      </a:r>
                    </a:p>
                    <a:p>
                      <a:pPr marL="360363" indent="0">
                        <a:buFont typeface="Arial" pitchFamily="34" charset="0"/>
                        <a:buNone/>
                      </a:pPr>
                      <a:r>
                        <a:rPr lang="en-US" sz="1800" dirty="0">
                          <a:latin typeface="Palatino Linotype" pitchFamily="18" charset="0"/>
                        </a:rPr>
                        <a:t>For example, if a char(10) field contains 5 characters the</a:t>
                      </a:r>
                      <a:r>
                        <a:rPr lang="en-US" sz="1800" baseline="0" dirty="0">
                          <a:latin typeface="Palatino Linotype" pitchFamily="18" charset="0"/>
                        </a:rPr>
                        <a:t> </a:t>
                      </a:r>
                      <a:r>
                        <a:rPr lang="en-US" sz="1800" dirty="0">
                          <a:latin typeface="Palatino Linotype" pitchFamily="18" charset="0"/>
                        </a:rPr>
                        <a:t>system will pad it with 5 blank</a:t>
                      </a:r>
                      <a:r>
                        <a:rPr lang="en-US" sz="1800" baseline="0" dirty="0">
                          <a:latin typeface="Palatino Linotype" pitchFamily="18" charset="0"/>
                        </a:rPr>
                        <a:t> spaces.</a:t>
                      </a:r>
                      <a:endParaRPr lang="en-US" sz="1800" dirty="0">
                        <a:latin typeface="Palatino Linotype" pitchFamily="18" charset="0"/>
                      </a:endParaRPr>
                    </a:p>
                  </a:txBody>
                  <a:tcPr marL="0" marR="0" marT="0" marB="0" anchor="ctr"/>
                </a:tc>
                <a:tc>
                  <a:txBody>
                    <a:bodyPr/>
                    <a:lstStyle/>
                    <a:p>
                      <a:pPr marL="342900" indent="17463">
                        <a:buFontTx/>
                        <a:buNone/>
                      </a:pPr>
                      <a:r>
                        <a:rPr lang="en-US" sz="1800" dirty="0">
                          <a:latin typeface="Palatino Linotype" pitchFamily="18" charset="0"/>
                        </a:rPr>
                        <a:t>nchar: same as char</a:t>
                      </a:r>
                    </a:p>
                  </a:txBody>
                  <a:tcPr marL="0" marR="0" marT="0" marB="0" anchor="ctr"/>
                </a:tc>
                <a:extLst>
                  <a:ext uri="{0D108BD9-81ED-4DB2-BD59-A6C34878D82A}">
                    <a16:rowId xmlns:a16="http://schemas.microsoft.com/office/drawing/2014/main" val="10003"/>
                  </a:ext>
                </a:extLst>
              </a:tr>
              <a:tr h="667774">
                <a:tc>
                  <a:txBody>
                    <a:bodyPr/>
                    <a:lstStyle/>
                    <a:p>
                      <a:pPr marL="342900" indent="17463">
                        <a:buFont typeface="Arial" pitchFamily="34" charset="0"/>
                        <a:buNone/>
                      </a:pPr>
                      <a:r>
                        <a:rPr lang="en-US" sz="1800" dirty="0">
                          <a:latin typeface="Palatino Linotype" pitchFamily="18" charset="0"/>
                        </a:rPr>
                        <a:t>  varchar: stores actual value and does not pad with blank</a:t>
                      </a:r>
                      <a:r>
                        <a:rPr lang="en-US" sz="1800" baseline="0" dirty="0">
                          <a:latin typeface="Palatino Linotype" pitchFamily="18" charset="0"/>
                        </a:rPr>
                        <a:t> spaces.</a:t>
                      </a:r>
                      <a:endParaRPr lang="en-US" sz="1800" dirty="0">
                        <a:latin typeface="Palatino Linotype" pitchFamily="18" charset="0"/>
                      </a:endParaRPr>
                    </a:p>
                  </a:txBody>
                  <a:tcPr marL="0" marR="0" marT="0" marB="0" anchor="ctr"/>
                </a:tc>
                <a:tc>
                  <a:txBody>
                    <a:bodyPr/>
                    <a:lstStyle/>
                    <a:p>
                      <a:pPr marL="342900" indent="17463">
                        <a:buFontTx/>
                        <a:buNone/>
                      </a:pPr>
                      <a:r>
                        <a:rPr lang="en-US" sz="1800" dirty="0">
                          <a:latin typeface="Palatino Linotype" pitchFamily="18" charset="0"/>
                        </a:rPr>
                        <a:t>nvarchar: same as varchar</a:t>
                      </a:r>
                    </a:p>
                  </a:txBody>
                  <a:tcPr marL="0" marR="0" marT="0" marB="0" anchor="ctr"/>
                </a:tc>
                <a:extLst>
                  <a:ext uri="{0D108BD9-81ED-4DB2-BD59-A6C34878D82A}">
                    <a16:rowId xmlns:a16="http://schemas.microsoft.com/office/drawing/2014/main" val="10004"/>
                  </a:ext>
                </a:extLst>
              </a:tr>
              <a:tr h="657265">
                <a:tc>
                  <a:txBody>
                    <a:bodyPr/>
                    <a:lstStyle/>
                    <a:p>
                      <a:pPr marL="342900" indent="17463">
                        <a:buFont typeface="Arial" pitchFamily="34" charset="0"/>
                        <a:buNone/>
                      </a:pPr>
                      <a:r>
                        <a:rPr lang="en-US" sz="1800" dirty="0">
                          <a:latin typeface="Palatino Linotype" pitchFamily="18" charset="0"/>
                        </a:rPr>
                        <a:t>requires 1 byte of storage.</a:t>
                      </a:r>
                    </a:p>
                  </a:txBody>
                  <a:tcPr marL="0" marR="0" marT="0" marB="0" anchor="ctr"/>
                </a:tc>
                <a:tc>
                  <a:txBody>
                    <a:bodyPr/>
                    <a:lstStyle/>
                    <a:p>
                      <a:pPr marL="342900" indent="17463">
                        <a:buFontTx/>
                        <a:buNone/>
                      </a:pPr>
                      <a:r>
                        <a:rPr lang="en-US" sz="1800" dirty="0">
                          <a:latin typeface="Palatino Linotype" pitchFamily="18" charset="0"/>
                        </a:rPr>
                        <a:t>requires 2 bytes of storage.</a:t>
                      </a:r>
                    </a:p>
                  </a:txBody>
                  <a:tcPr marL="0" marR="0" marT="0" marB="0" anchor="ctr"/>
                </a:tc>
                <a:extLst>
                  <a:ext uri="{0D108BD9-81ED-4DB2-BD59-A6C34878D82A}">
                    <a16:rowId xmlns:a16="http://schemas.microsoft.com/office/drawing/2014/main" val="10005"/>
                  </a:ext>
                </a:extLst>
              </a:tr>
              <a:tr h="667774">
                <a:tc>
                  <a:txBody>
                    <a:bodyPr/>
                    <a:lstStyle/>
                    <a:p>
                      <a:pPr marL="342900" indent="17463">
                        <a:buFont typeface="Arial" pitchFamily="34" charset="0"/>
                        <a:buNone/>
                      </a:pPr>
                      <a:r>
                        <a:rPr lang="en-US" sz="1800" dirty="0">
                          <a:latin typeface="Palatino Linotype" pitchFamily="18" charset="0"/>
                        </a:rPr>
                        <a:t>Best suited for english characters.</a:t>
                      </a:r>
                    </a:p>
                  </a:txBody>
                  <a:tcPr marL="0" marR="0" marT="0" marB="0" anchor="ctr"/>
                </a:tc>
                <a:tc>
                  <a:txBody>
                    <a:bodyPr/>
                    <a:lstStyle/>
                    <a:p>
                      <a:pPr marL="360363" indent="0">
                        <a:buFontTx/>
                        <a:buNone/>
                      </a:pPr>
                      <a:r>
                        <a:rPr lang="en-US" sz="1800" dirty="0">
                          <a:latin typeface="Palatino Linotype" pitchFamily="18" charset="0"/>
                        </a:rPr>
                        <a:t>Best suited for systems that need to support at least</a:t>
                      </a:r>
                      <a:r>
                        <a:rPr lang="en-US" sz="1800" baseline="0" dirty="0">
                          <a:latin typeface="Palatino Linotype" pitchFamily="18" charset="0"/>
                        </a:rPr>
                        <a:t> </a:t>
                      </a:r>
                      <a:r>
                        <a:rPr lang="en-US" sz="1800" dirty="0">
                          <a:latin typeface="Palatino Linotype" pitchFamily="18" charset="0"/>
                        </a:rPr>
                        <a:t>one foreign language (i.e. non english language)</a:t>
                      </a:r>
                    </a:p>
                  </a:txBody>
                  <a:tcPr marL="0" marR="0" marT="0" marB="0" anchor="ctr"/>
                </a:tc>
                <a:extLst>
                  <a:ext uri="{0D108BD9-81ED-4DB2-BD59-A6C34878D82A}">
                    <a16:rowId xmlns:a16="http://schemas.microsoft.com/office/drawing/2014/main" val="10006"/>
                  </a:ext>
                </a:extLst>
              </a:tr>
            </a:tbl>
          </a:graphicData>
        </a:graphic>
      </p:graphicFrame>
      <p:sp>
        <p:nvSpPr>
          <p:cNvPr id="6" name="Rectangle 5"/>
          <p:cNvSpPr/>
          <p:nvPr/>
        </p:nvSpPr>
        <p:spPr>
          <a:xfrm>
            <a:off x="11755679" y="0"/>
            <a:ext cx="397866"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val="13022734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NULL, curdate(), curtime());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501317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6" name="Rectangle 15"/>
          <p:cNvSpPr/>
          <p:nvPr/>
        </p:nvSpPr>
        <p:spPr>
          <a:xfrm>
            <a:off x="1523802" y="3"/>
            <a:ext cx="9142810" cy="646331"/>
          </a:xfrm>
          <a:prstGeom prst="rect">
            <a:avLst/>
          </a:prstGeom>
          <a:solidFill>
            <a:schemeClr val="bg1"/>
          </a:solidFill>
        </p:spPr>
        <p:txBody>
          <a:bodyPr wrap="square">
            <a:spAutoFit/>
          </a:bodyPr>
          <a:lstStyle/>
          <a:p>
            <a:pPr algn="r"/>
            <a:r>
              <a:rPr lang="en-US" sz="3600" dirty="0"/>
              <a:t>difference between char and varchar data type</a:t>
            </a:r>
            <a:endParaRPr lang="en-IN" sz="3600" dirty="0">
              <a:latin typeface="Arial" panose="020B0604020202020204" pitchFamily="34" charset="0"/>
              <a:cs typeface="Arial" panose="020B0604020202020204" pitchFamily="34" charset="0"/>
            </a:endParaRPr>
          </a:p>
        </p:txBody>
      </p:sp>
      <p:graphicFrame>
        <p:nvGraphicFramePr>
          <p:cNvPr id="17" name="Table 16"/>
          <p:cNvGraphicFramePr>
            <a:graphicFrameLocks noGrp="1"/>
          </p:cNvGraphicFramePr>
          <p:nvPr/>
        </p:nvGraphicFramePr>
        <p:xfrm>
          <a:off x="262558" y="1196632"/>
          <a:ext cx="11593287" cy="3024456"/>
        </p:xfrm>
        <a:graphic>
          <a:graphicData uri="http://schemas.openxmlformats.org/drawingml/2006/table">
            <a:tbl>
              <a:tblPr>
                <a:tableStyleId>{5940675A-B579-460E-94D1-54222C63F5DA}</a:tableStyleId>
              </a:tblPr>
              <a:tblGrid>
                <a:gridCol w="5805603">
                  <a:extLst>
                    <a:ext uri="{9D8B030D-6E8A-4147-A177-3AD203B41FA5}">
                      <a16:colId xmlns:a16="http://schemas.microsoft.com/office/drawing/2014/main" val="20000"/>
                    </a:ext>
                  </a:extLst>
                </a:gridCol>
                <a:gridCol w="5787684">
                  <a:extLst>
                    <a:ext uri="{9D8B030D-6E8A-4147-A177-3AD203B41FA5}">
                      <a16:colId xmlns:a16="http://schemas.microsoft.com/office/drawing/2014/main" val="20001"/>
                    </a:ext>
                  </a:extLst>
                </a:gridCol>
              </a:tblGrid>
              <a:tr h="453818">
                <a:tc>
                  <a:txBody>
                    <a:bodyPr/>
                    <a:lstStyle/>
                    <a:p>
                      <a:pPr marL="0" algn="ctr" defTabSz="914400" rtl="0" eaLnBrk="1" fontAlgn="t" latinLnBrk="0" hangingPunct="1"/>
                      <a:r>
                        <a:rPr lang="en-US" sz="2000" b="1" kern="1200" dirty="0">
                          <a:solidFill>
                            <a:schemeClr val="tx1"/>
                          </a:solidFill>
                          <a:latin typeface="Palatino Linotype" pitchFamily="18" charset="0"/>
                          <a:ea typeface="+mn-ea"/>
                          <a:cs typeface="+mn-cs"/>
                        </a:rPr>
                        <a:t>CHAR</a:t>
                      </a:r>
                    </a:p>
                  </a:txBody>
                  <a:tcPr marL="76095" marR="76095" marT="76095" marB="76095"/>
                </a:tc>
                <a:tc>
                  <a:txBody>
                    <a:bodyPr/>
                    <a:lstStyle/>
                    <a:p>
                      <a:pPr marL="0" algn="ctr" defTabSz="914400" rtl="0" eaLnBrk="1" fontAlgn="t" latinLnBrk="0" hangingPunct="1"/>
                      <a:r>
                        <a:rPr lang="en-US" sz="2000" b="1" kern="1200" dirty="0">
                          <a:solidFill>
                            <a:schemeClr val="tx1"/>
                          </a:solidFill>
                          <a:latin typeface="Palatino Linotype" pitchFamily="18" charset="0"/>
                          <a:ea typeface="+mn-ea"/>
                          <a:cs typeface="+mn-cs"/>
                        </a:rPr>
                        <a:t>VARCHAR</a:t>
                      </a:r>
                    </a:p>
                  </a:txBody>
                  <a:tcPr marL="76095" marR="76095" marT="76095" marB="76095"/>
                </a:tc>
                <a:extLst>
                  <a:ext uri="{0D108BD9-81ED-4DB2-BD59-A6C34878D82A}">
                    <a16:rowId xmlns:a16="http://schemas.microsoft.com/office/drawing/2014/main" val="10000"/>
                  </a:ext>
                </a:extLst>
              </a:tr>
              <a:tr h="786396">
                <a:tc>
                  <a:txBody>
                    <a:bodyPr/>
                    <a:lstStyle/>
                    <a:p>
                      <a:pPr marL="360363" indent="0" fontAlgn="t"/>
                      <a:r>
                        <a:rPr lang="en-US" sz="1800" dirty="0">
                          <a:latin typeface="Palatino Linotype" pitchFamily="18" charset="0"/>
                        </a:rPr>
                        <a:t>It stores values in fixed lengths and are padded with space characters to match the specified length</a:t>
                      </a:r>
                    </a:p>
                  </a:txBody>
                  <a:tcPr marL="76095" marR="76095" marT="76095" marB="76095"/>
                </a:tc>
                <a:tc>
                  <a:txBody>
                    <a:bodyPr/>
                    <a:lstStyle/>
                    <a:p>
                      <a:pPr marL="360363" indent="0" fontAlgn="t"/>
                      <a:r>
                        <a:rPr lang="en-US" sz="1800" dirty="0">
                          <a:latin typeface="Palatino Linotype" pitchFamily="18" charset="0"/>
                        </a:rPr>
                        <a:t>VARCHAR stores values in variable length and are not padded with space characters</a:t>
                      </a:r>
                    </a:p>
                  </a:txBody>
                  <a:tcPr marL="76095" marR="76095" marT="76095" marB="76095"/>
                </a:tc>
                <a:extLst>
                  <a:ext uri="{0D108BD9-81ED-4DB2-BD59-A6C34878D82A}">
                    <a16:rowId xmlns:a16="http://schemas.microsoft.com/office/drawing/2014/main" val="10001"/>
                  </a:ext>
                </a:extLst>
              </a:tr>
              <a:tr h="684000">
                <a:tc>
                  <a:txBody>
                    <a:bodyPr/>
                    <a:lstStyle/>
                    <a:p>
                      <a:pPr marL="360363" indent="0" fontAlgn="t"/>
                      <a:r>
                        <a:rPr lang="en-US" sz="1800" dirty="0">
                          <a:latin typeface="Palatino Linotype" pitchFamily="18" charset="0"/>
                        </a:rPr>
                        <a:t>It can hold a maximum of 255 characters.</a:t>
                      </a:r>
                    </a:p>
                  </a:txBody>
                  <a:tcPr marL="76095" marR="76095" marT="76095" marB="76095"/>
                </a:tc>
                <a:tc>
                  <a:txBody>
                    <a:bodyPr/>
                    <a:lstStyle/>
                    <a:p>
                      <a:pPr marL="360363" indent="0" fontAlgn="t"/>
                      <a:r>
                        <a:rPr lang="en-US" sz="1800" dirty="0">
                          <a:latin typeface="Palatino Linotype" pitchFamily="18" charset="0"/>
                        </a:rPr>
                        <a:t>It can hold a maximum of 65,535 characters.</a:t>
                      </a:r>
                    </a:p>
                  </a:txBody>
                  <a:tcPr marL="76095" marR="76095" marT="76095" marB="76095"/>
                </a:tc>
                <a:extLst>
                  <a:ext uri="{0D108BD9-81ED-4DB2-BD59-A6C34878D82A}">
                    <a16:rowId xmlns:a16="http://schemas.microsoft.com/office/drawing/2014/main" val="10002"/>
                  </a:ext>
                </a:extLst>
              </a:tr>
              <a:tr h="684000">
                <a:tc>
                  <a:txBody>
                    <a:bodyPr/>
                    <a:lstStyle/>
                    <a:p>
                      <a:pPr marL="360363" indent="0" fontAlgn="t"/>
                      <a:r>
                        <a:rPr lang="en-US" sz="1800" dirty="0">
                          <a:latin typeface="Palatino Linotype" pitchFamily="18" charset="0"/>
                        </a:rPr>
                        <a:t>It uses static memory allocation.</a:t>
                      </a:r>
                    </a:p>
                    <a:p>
                      <a:pPr marL="360363" indent="0" fontAlgn="t"/>
                      <a:endParaRPr lang="en-US" sz="800" dirty="0">
                        <a:latin typeface="Palatino Linotype" pitchFamily="18" charset="0"/>
                      </a:endParaRPr>
                    </a:p>
                    <a:p>
                      <a:pPr marL="360363" indent="0" fontAlgn="t"/>
                      <a:r>
                        <a:rPr lang="en-US" sz="1800" dirty="0">
                          <a:latin typeface="Palatino Linotype" pitchFamily="18" charset="0"/>
                        </a:rPr>
                        <a:t>e.g.</a:t>
                      </a:r>
                    </a:p>
                    <a:p>
                      <a:pPr marL="360363" indent="0" fontAlgn="t"/>
                      <a:r>
                        <a:rPr lang="en-US" sz="1800" dirty="0">
                          <a:latin typeface="Palatino Linotype" pitchFamily="18" charset="0"/>
                        </a:rPr>
                        <a:t>mysql&gt; CREATE TABLE emp(name CHAR(10)); </a:t>
                      </a:r>
                    </a:p>
                  </a:txBody>
                  <a:tcPr marL="76095" marR="76095" marT="76095" marB="76095"/>
                </a:tc>
                <a:tc>
                  <a:txBody>
                    <a:bodyPr/>
                    <a:lstStyle/>
                    <a:p>
                      <a:pPr marL="360363" indent="0" fontAlgn="t"/>
                      <a:r>
                        <a:rPr lang="en-US" sz="1800" dirty="0">
                          <a:latin typeface="Palatino Linotype" pitchFamily="18" charset="0"/>
                        </a:rPr>
                        <a:t>It uses dynamic memory allocation.</a:t>
                      </a:r>
                    </a:p>
                    <a:p>
                      <a:pPr marL="360363" indent="0" fontAlgn="t"/>
                      <a:endParaRPr lang="en-US" sz="800" dirty="0">
                        <a:latin typeface="Palatino Linotype" pitchFamily="18" charset="0"/>
                      </a:endParaRPr>
                    </a:p>
                    <a:p>
                      <a:pPr marL="360363" indent="0" fontAlgn="t"/>
                      <a:r>
                        <a:rPr lang="en-US" sz="1800" dirty="0">
                          <a:latin typeface="Palatino Linotype" pitchFamily="18" charset="0"/>
                        </a:rPr>
                        <a:t>e.g.</a:t>
                      </a:r>
                    </a:p>
                    <a:p>
                      <a:pPr marL="360363" indent="0" fontAlgn="t"/>
                      <a:r>
                        <a:rPr lang="en-US" sz="1800" dirty="0">
                          <a:latin typeface="Palatino Linotype" pitchFamily="18" charset="0"/>
                        </a:rPr>
                        <a:t>mysql&gt;create table emp1(name VARCHAR(10)); </a:t>
                      </a:r>
                    </a:p>
                  </a:txBody>
                  <a:tcPr marL="76095" marR="76095" marT="76095" marB="76095"/>
                </a:tc>
                <a:extLst>
                  <a:ext uri="{0D108BD9-81ED-4DB2-BD59-A6C34878D82A}">
                    <a16:rowId xmlns:a16="http://schemas.microsoft.com/office/drawing/2014/main" val="10003"/>
                  </a:ext>
                </a:extLst>
              </a:tr>
            </a:tbl>
          </a:graphicData>
        </a:graphic>
      </p:graphicFrame>
      <p:sp>
        <p:nvSpPr>
          <p:cNvPr id="6" name="Rectangle 5"/>
          <p:cNvSpPr/>
          <p:nvPr/>
        </p:nvSpPr>
        <p:spPr>
          <a:xfrm>
            <a:off x="11755679" y="0"/>
            <a:ext cx="397866"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val="123587026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274839" y="1628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name1 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R</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J</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name2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R</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J</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sz="1800" kern="1200" dirty="0">
                        <a:solidFill>
                          <a:schemeClr val="tx1"/>
                        </a:solidFill>
                        <a:latin typeface="+mn-lt"/>
                        <a:ea typeface="+mn-ea"/>
                        <a:cs typeface="+mn-cs"/>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3</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286561" y="2980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name1 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R</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J</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3</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name2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R</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J</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3</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315408" y="2500183"/>
            <a:ext cx="1645002"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but in MySQL</a:t>
            </a:r>
            <a:endParaRPr lang="en-IN" sz="2000" dirty="0"/>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5" name="Rectangle 14"/>
          <p:cNvSpPr/>
          <p:nvPr/>
        </p:nvSpPr>
        <p:spPr>
          <a:xfrm>
            <a:off x="130884" y="692696"/>
            <a:ext cx="6900426" cy="646331"/>
          </a:xfrm>
          <a:prstGeom prst="rect">
            <a:avLst/>
          </a:prstGeom>
        </p:spPr>
        <p:txBody>
          <a:bodyPr wrap="square">
            <a:spAutoFit/>
          </a:bodyPr>
          <a:lstStyle/>
          <a:p>
            <a:pPr marL="457200" indent="-457200">
              <a:buFont typeface="Arial" pitchFamily="34" charset="0"/>
              <a:buChar char="•"/>
            </a:pPr>
            <a:r>
              <a:rPr lang="en-IN" dirty="0">
                <a:solidFill>
                  <a:srgbClr val="0089A4"/>
                </a:solidFill>
                <a:latin typeface="Palatino Linotype" panose="02040502050505030304" pitchFamily="18" charset="0"/>
              </a:rPr>
              <a:t>The </a:t>
            </a:r>
            <a:r>
              <a:rPr lang="en-IN" b="1" dirty="0">
                <a:solidFill>
                  <a:srgbClr val="0089A4"/>
                </a:solidFill>
                <a:latin typeface="Palatino Linotype" panose="02040502050505030304" pitchFamily="18" charset="0"/>
              </a:rPr>
              <a:t>char</a:t>
            </a:r>
            <a:r>
              <a:rPr lang="en-IN" dirty="0">
                <a:solidFill>
                  <a:srgbClr val="0089A4"/>
                </a:solidFill>
                <a:latin typeface="Palatino Linotype" panose="02040502050505030304" pitchFamily="18" charset="0"/>
              </a:rPr>
              <a:t> is a fixed-length character data type, </a:t>
            </a:r>
          </a:p>
          <a:p>
            <a:pPr marL="457200" indent="-457200">
              <a:buFont typeface="Arial" pitchFamily="34" charset="0"/>
              <a:buChar char="•"/>
            </a:pPr>
            <a:r>
              <a:rPr lang="en-IN" dirty="0">
                <a:solidFill>
                  <a:srgbClr val="0089A4"/>
                </a:solidFill>
                <a:latin typeface="Palatino Linotype" panose="02040502050505030304" pitchFamily="18" charset="0"/>
              </a:rPr>
              <a:t>The </a:t>
            </a:r>
            <a:r>
              <a:rPr lang="en-IN" b="1" dirty="0">
                <a:solidFill>
                  <a:srgbClr val="0089A4"/>
                </a:solidFill>
                <a:latin typeface="Palatino Linotype" panose="02040502050505030304" pitchFamily="18" charset="0"/>
              </a:rPr>
              <a:t>varchar</a:t>
            </a:r>
            <a:r>
              <a:rPr lang="en-IN" dirty="0">
                <a:solidFill>
                  <a:srgbClr val="0089A4"/>
                </a:solidFill>
                <a:latin typeface="Palatino Linotype" panose="02040502050505030304" pitchFamily="18" charset="0"/>
              </a:rPr>
              <a:t> is a variable-length character data type.</a:t>
            </a:r>
          </a:p>
        </p:txBody>
      </p:sp>
      <p:sp>
        <p:nvSpPr>
          <p:cNvPr id="16" name="Rectangle 15"/>
          <p:cNvSpPr/>
          <p:nvPr/>
        </p:nvSpPr>
        <p:spPr>
          <a:xfrm>
            <a:off x="262559" y="3933056"/>
            <a:ext cx="2880319" cy="1200329"/>
          </a:xfrm>
          <a:prstGeom prst="rect">
            <a:avLst/>
          </a:prstGeom>
        </p:spPr>
        <p:txBody>
          <a:bodyPr wrap="square">
            <a:spAutoFit/>
          </a:bodyPr>
          <a:lstStyle/>
          <a:p>
            <a:r>
              <a:rPr lang="en-US" dirty="0"/>
              <a:t>CREATE TABLE string_table (</a:t>
            </a:r>
          </a:p>
          <a:p>
            <a:r>
              <a:rPr lang="en-US" dirty="0"/>
              <a:t>   col_char CHAR(10),</a:t>
            </a:r>
          </a:p>
          <a:p>
            <a:r>
              <a:rPr lang="en-US" dirty="0"/>
              <a:t>   col_varchar VARCHAR(10)</a:t>
            </a:r>
          </a:p>
          <a:p>
            <a:r>
              <a:rPr lang="en-US" dirty="0"/>
              <a:t>);</a:t>
            </a:r>
          </a:p>
        </p:txBody>
      </p:sp>
      <p:pic>
        <p:nvPicPr>
          <p:cNvPr id="594948" name="Picture 4"/>
          <p:cNvPicPr>
            <a:picLocks noChangeAspect="1" noChangeArrowheads="1"/>
          </p:cNvPicPr>
          <p:nvPr/>
        </p:nvPicPr>
        <p:blipFill>
          <a:blip r:embed="rId3" cstate="print"/>
          <a:srcRect/>
          <a:stretch>
            <a:fillRect/>
          </a:stretch>
        </p:blipFill>
        <p:spPr bwMode="auto">
          <a:xfrm>
            <a:off x="3718942" y="3861048"/>
            <a:ext cx="2422087" cy="1296144"/>
          </a:xfrm>
          <a:prstGeom prst="rect">
            <a:avLst/>
          </a:prstGeom>
          <a:noFill/>
          <a:ln w="9525">
            <a:noFill/>
            <a:miter lim="800000"/>
            <a:headEnd/>
            <a:tailEnd/>
          </a:ln>
        </p:spPr>
      </p:pic>
      <p:sp>
        <p:nvSpPr>
          <p:cNvPr id="17" name="Rectangle 16"/>
          <p:cNvSpPr/>
          <p:nvPr/>
        </p:nvSpPr>
        <p:spPr>
          <a:xfrm>
            <a:off x="334566" y="5229200"/>
            <a:ext cx="10306219" cy="646331"/>
          </a:xfrm>
          <a:prstGeom prst="rect">
            <a:avLst/>
          </a:prstGeom>
        </p:spPr>
        <p:txBody>
          <a:bodyPr wrap="none">
            <a:spAutoFit/>
          </a:bodyPr>
          <a:lstStyle/>
          <a:p>
            <a:pPr marL="342900" indent="-342900">
              <a:buFont typeface="Arial" pitchFamily="34" charset="0"/>
              <a:buChar char="•"/>
            </a:pPr>
            <a:r>
              <a:rPr lang="en-US" dirty="0">
                <a:latin typeface="Palatino Linotype" pitchFamily="18" charset="0"/>
              </a:rPr>
              <a:t>INSERT INTO string_table values ('RAJ','RAJ');</a:t>
            </a:r>
          </a:p>
          <a:p>
            <a:pPr marL="342900" indent="-342900">
              <a:buFont typeface="Arial" pitchFamily="34" charset="0"/>
              <a:buChar char="•"/>
            </a:pPr>
            <a:r>
              <a:rPr lang="en-US" dirty="0">
                <a:latin typeface="Palatino Linotype" pitchFamily="18" charset="0"/>
              </a:rPr>
              <a:t>SELECT length(col_char) as stringLenth, length(col_varchar) as stringLenth FROM string_table;</a:t>
            </a:r>
          </a:p>
        </p:txBody>
      </p:sp>
      <p:pic>
        <p:nvPicPr>
          <p:cNvPr id="594949" name="Picture 5"/>
          <p:cNvPicPr>
            <a:picLocks noChangeAspect="1" noChangeArrowheads="1"/>
          </p:cNvPicPr>
          <p:nvPr/>
        </p:nvPicPr>
        <p:blipFill>
          <a:blip r:embed="rId4" cstate="print"/>
          <a:srcRect/>
          <a:stretch>
            <a:fillRect/>
          </a:stretch>
        </p:blipFill>
        <p:spPr bwMode="auto">
          <a:xfrm>
            <a:off x="694605" y="5877272"/>
            <a:ext cx="2622431" cy="648072"/>
          </a:xfrm>
          <a:prstGeom prst="rect">
            <a:avLst/>
          </a:prstGeom>
          <a:noFill/>
          <a:ln w="9525">
            <a:noFill/>
            <a:miter lim="800000"/>
            <a:headEnd/>
            <a:tailEnd/>
          </a:ln>
        </p:spPr>
      </p:pic>
      <p:sp>
        <p:nvSpPr>
          <p:cNvPr id="13" name="Rectangle 12"/>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string datatype</a:t>
            </a:r>
          </a:p>
        </p:txBody>
      </p:sp>
      <p:sp>
        <p:nvSpPr>
          <p:cNvPr id="14" name="Rectangle 13"/>
          <p:cNvSpPr/>
          <p:nvPr/>
        </p:nvSpPr>
        <p:spPr>
          <a:xfrm>
            <a:off x="11755679" y="0"/>
            <a:ext cx="397866"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val="123587026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53109" y="1124744"/>
            <a:ext cx="11737304" cy="646331"/>
          </a:xfrm>
          <a:prstGeom prst="rect">
            <a:avLst/>
          </a:prstGeom>
          <a:noFill/>
        </p:spPr>
        <p:txBody>
          <a:bodyPr wrap="square">
            <a:spAutoFit/>
          </a:bodyPr>
          <a:lstStyle/>
          <a:p>
            <a:r>
              <a:rPr lang="en-IN" dirty="0">
                <a:latin typeface="Palatino Linotype" pitchFamily="18" charset="0"/>
              </a:rPr>
              <a:t>When CHAR values are retrieved, the trailing spaces are removed (unless the </a:t>
            </a:r>
            <a:r>
              <a:rPr lang="en-IN" b="1" dirty="0">
                <a:latin typeface="Palatino Linotype" pitchFamily="18" charset="0"/>
              </a:rPr>
              <a:t>PAD_CHAR_TO_FULL_LENGTH</a:t>
            </a:r>
            <a:r>
              <a:rPr lang="en-IN" b="1" i="1" dirty="0">
                <a:latin typeface="Palatino Linotype" pitchFamily="18" charset="0"/>
              </a:rPr>
              <a:t> </a:t>
            </a:r>
            <a:r>
              <a:rPr lang="en-IN" dirty="0">
                <a:latin typeface="Palatino Linotype" pitchFamily="18" charset="0"/>
              </a:rPr>
              <a:t>SQL mode is enabled)</a:t>
            </a: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3" name="Rectangle 12"/>
          <p:cNvSpPr/>
          <p:nvPr/>
        </p:nvSpPr>
        <p:spPr>
          <a:xfrm>
            <a:off x="597125" y="1916832"/>
            <a:ext cx="8990430" cy="88094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SET sql_mode = 'PAD_CHAR_TO_FULL_LENGTH';</a:t>
            </a:r>
          </a:p>
        </p:txBody>
      </p:sp>
      <p:sp>
        <p:nvSpPr>
          <p:cNvPr id="16" name="Rectangle 15"/>
          <p:cNvSpPr/>
          <p:nvPr/>
        </p:nvSpPr>
        <p:spPr>
          <a:xfrm>
            <a:off x="541516" y="3068960"/>
            <a:ext cx="2880319" cy="1200329"/>
          </a:xfrm>
          <a:prstGeom prst="rect">
            <a:avLst/>
          </a:prstGeom>
        </p:spPr>
        <p:txBody>
          <a:bodyPr wrap="square">
            <a:spAutoFit/>
          </a:bodyPr>
          <a:lstStyle/>
          <a:p>
            <a:r>
              <a:rPr lang="en-US" dirty="0"/>
              <a:t>CREATE TABLE string_table (</a:t>
            </a:r>
          </a:p>
          <a:p>
            <a:r>
              <a:rPr lang="en-US" dirty="0"/>
              <a:t>   col_char CHAR(10),</a:t>
            </a:r>
          </a:p>
          <a:p>
            <a:r>
              <a:rPr lang="en-US" dirty="0"/>
              <a:t>   col_varchar VARCHAR(10)</a:t>
            </a:r>
          </a:p>
          <a:p>
            <a:r>
              <a:rPr lang="en-US" dirty="0"/>
              <a:t>);</a:t>
            </a:r>
          </a:p>
        </p:txBody>
      </p:sp>
      <p:pic>
        <p:nvPicPr>
          <p:cNvPr id="17" name="Picture 4"/>
          <p:cNvPicPr>
            <a:picLocks noChangeAspect="1" noChangeArrowheads="1"/>
          </p:cNvPicPr>
          <p:nvPr/>
        </p:nvPicPr>
        <p:blipFill>
          <a:blip r:embed="rId3" cstate="print"/>
          <a:srcRect/>
          <a:stretch>
            <a:fillRect/>
          </a:stretch>
        </p:blipFill>
        <p:spPr bwMode="auto">
          <a:xfrm>
            <a:off x="3997899" y="2996952"/>
            <a:ext cx="2422087" cy="1296144"/>
          </a:xfrm>
          <a:prstGeom prst="rect">
            <a:avLst/>
          </a:prstGeom>
          <a:noFill/>
          <a:ln w="9525">
            <a:noFill/>
            <a:miter lim="800000"/>
            <a:headEnd/>
            <a:tailEnd/>
          </a:ln>
        </p:spPr>
      </p:pic>
      <p:sp>
        <p:nvSpPr>
          <p:cNvPr id="18" name="Rectangle 17"/>
          <p:cNvSpPr/>
          <p:nvPr/>
        </p:nvSpPr>
        <p:spPr>
          <a:xfrm>
            <a:off x="613523" y="4521894"/>
            <a:ext cx="10306219" cy="923330"/>
          </a:xfrm>
          <a:prstGeom prst="rect">
            <a:avLst/>
          </a:prstGeom>
        </p:spPr>
        <p:txBody>
          <a:bodyPr wrap="none">
            <a:spAutoFit/>
          </a:bodyPr>
          <a:lstStyle/>
          <a:p>
            <a:pPr marL="342900" indent="-342900">
              <a:buFont typeface="Arial" pitchFamily="34" charset="0"/>
              <a:buChar char="•"/>
            </a:pPr>
            <a:r>
              <a:rPr lang="en-US" dirty="0">
                <a:latin typeface="Palatino Linotype" pitchFamily="18" charset="0"/>
              </a:rPr>
              <a:t>INSERT INTO string_table values ('RAJ','RAJ');</a:t>
            </a:r>
          </a:p>
          <a:p>
            <a:pPr marL="342900" indent="-342900">
              <a:buFont typeface="Arial" pitchFamily="34" charset="0"/>
              <a:buChar char="•"/>
            </a:pPr>
            <a:r>
              <a:rPr lang="en-IN" b="1" dirty="0">
                <a:latin typeface="Palatino Linotype" panose="02040502050505030304" pitchFamily="18" charset="0"/>
                <a:cs typeface="Arial" panose="020B0604020202020204" pitchFamily="34" charset="0"/>
              </a:rPr>
              <a:t>SET sql_mode = 'PAD_CHAR_TO_FULL_LENGTH';</a:t>
            </a:r>
          </a:p>
          <a:p>
            <a:pPr marL="342900" indent="-342900">
              <a:buFont typeface="Arial" pitchFamily="34" charset="0"/>
              <a:buChar char="•"/>
            </a:pPr>
            <a:r>
              <a:rPr lang="en-US" dirty="0">
                <a:latin typeface="Palatino Linotype" pitchFamily="18" charset="0"/>
              </a:rPr>
              <a:t>SELECT length(col_char) as stringLenth, length(col_varchar) as stringLenth FROM string_table;</a:t>
            </a:r>
          </a:p>
        </p:txBody>
      </p:sp>
      <p:pic>
        <p:nvPicPr>
          <p:cNvPr id="668674" name="Picture 2"/>
          <p:cNvPicPr>
            <a:picLocks noChangeAspect="1" noChangeArrowheads="1"/>
          </p:cNvPicPr>
          <p:nvPr/>
        </p:nvPicPr>
        <p:blipFill>
          <a:blip r:embed="rId4" cstate="print"/>
          <a:srcRect/>
          <a:stretch>
            <a:fillRect/>
          </a:stretch>
        </p:blipFill>
        <p:spPr bwMode="auto">
          <a:xfrm>
            <a:off x="694606" y="5589240"/>
            <a:ext cx="2786403" cy="648000"/>
          </a:xfrm>
          <a:prstGeom prst="rect">
            <a:avLst/>
          </a:prstGeom>
          <a:noFill/>
          <a:ln w="9525">
            <a:noFill/>
            <a:miter lim="800000"/>
            <a:headEnd/>
            <a:tailEnd/>
          </a:ln>
        </p:spPr>
      </p:pic>
      <p:sp>
        <p:nvSpPr>
          <p:cNvPr id="15" name="Rectangle 1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string datatype</a:t>
            </a:r>
          </a:p>
        </p:txBody>
      </p:sp>
      <p:sp>
        <p:nvSpPr>
          <p:cNvPr id="14" name="Rectangle 13"/>
          <p:cNvSpPr/>
          <p:nvPr/>
        </p:nvSpPr>
        <p:spPr>
          <a:xfrm>
            <a:off x="11755679" y="0"/>
            <a:ext cx="397866"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val="123587026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date and time datatype</a:t>
            </a:r>
          </a:p>
        </p:txBody>
      </p:sp>
      <p:graphicFrame>
        <p:nvGraphicFramePr>
          <p:cNvPr id="2" name="Table 1"/>
          <p:cNvGraphicFramePr>
            <a:graphicFrameLocks noGrp="1"/>
          </p:cNvGraphicFramePr>
          <p:nvPr>
            <p:extLst>
              <p:ext uri="{D42A27DB-BD31-4B8C-83A1-F6EECF244321}">
                <p14:modId xmlns:p14="http://schemas.microsoft.com/office/powerpoint/2010/main" val="3195887022"/>
              </p:ext>
            </p:extLst>
          </p:nvPr>
        </p:nvGraphicFramePr>
        <p:xfrm>
          <a:off x="406574" y="764704"/>
          <a:ext cx="11521280" cy="1854200"/>
        </p:xfrm>
        <a:graphic>
          <a:graphicData uri="http://schemas.openxmlformats.org/drawingml/2006/table">
            <a:tbl>
              <a:tblPr firstRow="1" bandRow="1">
                <a:tableStyleId>{7E9639D4-E3E2-4D34-9284-5A2195B3D0D7}</a:tableStyleId>
              </a:tblPr>
              <a:tblGrid>
                <a:gridCol w="2016224">
                  <a:extLst>
                    <a:ext uri="{9D8B030D-6E8A-4147-A177-3AD203B41FA5}">
                      <a16:colId xmlns:a16="http://schemas.microsoft.com/office/drawing/2014/main" val="20000"/>
                    </a:ext>
                  </a:extLst>
                </a:gridCol>
                <a:gridCol w="1368152">
                  <a:extLst>
                    <a:ext uri="{9D8B030D-6E8A-4147-A177-3AD203B41FA5}">
                      <a16:colId xmlns:a16="http://schemas.microsoft.com/office/drawing/2014/main" val="20001"/>
                    </a:ext>
                  </a:extLst>
                </a:gridCol>
                <a:gridCol w="8136904">
                  <a:extLst>
                    <a:ext uri="{9D8B030D-6E8A-4147-A177-3AD203B41FA5}">
                      <a16:colId xmlns:a16="http://schemas.microsoft.com/office/drawing/2014/main" val="20002"/>
                    </a:ext>
                  </a:extLst>
                </a:gridCol>
              </a:tblGrid>
              <a:tr h="370840">
                <a:tc>
                  <a:txBody>
                    <a:bodyPr/>
                    <a:lstStyle/>
                    <a:p>
                      <a:r>
                        <a:rPr kumimoji="0" lang="en-IN" sz="1800" b="1" kern="1200" dirty="0">
                          <a:solidFill>
                            <a:schemeClr val="tx1"/>
                          </a:solidFill>
                          <a:latin typeface="Palatino Linotype" pitchFamily="18" charset="0"/>
                          <a:ea typeface="+mn-ea"/>
                          <a:cs typeface="Arial" panose="020B0604020202020204" pitchFamily="34" charset="0"/>
                        </a:rPr>
                        <a:t>Datatypes</a:t>
                      </a:r>
                    </a:p>
                  </a:txBody>
                  <a:tcPr marL="91428" marR="91428">
                    <a:solidFill>
                      <a:schemeClr val="bg1"/>
                    </a:solidFill>
                  </a:tcPr>
                </a:tc>
                <a:tc>
                  <a:txBody>
                    <a:bodyPr/>
                    <a:lstStyle/>
                    <a:p>
                      <a:r>
                        <a:rPr kumimoji="0" lang="en-IN" sz="1800" b="1" kern="1200" dirty="0">
                          <a:solidFill>
                            <a:schemeClr val="tx1"/>
                          </a:solidFill>
                          <a:latin typeface="Palatino Linotype" pitchFamily="18" charset="0"/>
                          <a:ea typeface="+mn-ea"/>
                          <a:cs typeface="Arial" panose="020B0604020202020204" pitchFamily="34" charset="0"/>
                        </a:rPr>
                        <a:t>Size</a:t>
                      </a:r>
                    </a:p>
                  </a:txBody>
                  <a:tcPr marL="91428" marR="91428">
                    <a:solidFill>
                      <a:schemeClr val="bg1"/>
                    </a:solidFill>
                  </a:tcPr>
                </a:tc>
                <a:tc>
                  <a:txBody>
                    <a:bodyPr/>
                    <a:lstStyle/>
                    <a:p>
                      <a:r>
                        <a:rPr kumimoji="0" lang="en-IN" sz="1800" b="1" kern="1200" dirty="0">
                          <a:solidFill>
                            <a:schemeClr val="tx1"/>
                          </a:solidFill>
                          <a:latin typeface="Palatino Linotype"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800" dirty="0">
                          <a:solidFill>
                            <a:schemeClr val="tx1"/>
                          </a:solidFill>
                          <a:latin typeface="Palatino Linotype" pitchFamily="18" charset="0"/>
                          <a:cs typeface="Arial" panose="020B0604020202020204" pitchFamily="34" charset="0"/>
                        </a:rPr>
                        <a:t>YEAR</a:t>
                      </a:r>
                    </a:p>
                  </a:txBody>
                  <a:tcPr marL="91428" marR="91428" anchor="ctr">
                    <a:solidFill>
                      <a:schemeClr val="bg1"/>
                    </a:solidFill>
                  </a:tcPr>
                </a:tc>
                <a:tc>
                  <a:txBody>
                    <a:bodyPr/>
                    <a:lstStyle/>
                    <a:p>
                      <a:r>
                        <a:rPr lang="en-IN" sz="1800" dirty="0">
                          <a:solidFill>
                            <a:schemeClr val="tx1"/>
                          </a:solidFill>
                          <a:latin typeface="Palatino Linotype" pitchFamily="18" charset="0"/>
                          <a:cs typeface="Arial" panose="020B0604020202020204" pitchFamily="34" charset="0"/>
                        </a:rPr>
                        <a:t>1 byte</a:t>
                      </a:r>
                    </a:p>
                  </a:txBody>
                  <a:tcPr marL="91428" marR="91428" anchor="ctr">
                    <a:solidFill>
                      <a:schemeClr val="bg1"/>
                    </a:solidFill>
                  </a:tcPr>
                </a:tc>
                <a:tc>
                  <a:txBody>
                    <a:bodyPr/>
                    <a:lstStyle/>
                    <a:p>
                      <a:r>
                        <a:rPr lang="en-US" sz="1800" dirty="0">
                          <a:solidFill>
                            <a:schemeClr val="tx1"/>
                          </a:solidFill>
                          <a:latin typeface="Palatino Linotype" pitchFamily="18" charset="0"/>
                          <a:cs typeface="Arial" panose="020B0604020202020204" pitchFamily="34" charset="0"/>
                        </a:rPr>
                        <a:t>YYYY </a:t>
                      </a:r>
                      <a:r>
                        <a:rPr lang="en-US" sz="1800" b="1" i="0" kern="1200" dirty="0">
                          <a:solidFill>
                            <a:schemeClr val="tx1"/>
                          </a:solidFill>
                          <a:latin typeface="Palatino Linotype" pitchFamily="18" charset="0"/>
                          <a:ea typeface="+mn-ea"/>
                          <a:cs typeface="+mn-cs"/>
                        </a:rPr>
                        <a:t>range</a:t>
                      </a:r>
                      <a:r>
                        <a:rPr lang="en-US" sz="1800" b="0" i="0" kern="1200" dirty="0">
                          <a:solidFill>
                            <a:schemeClr val="tx1"/>
                          </a:solidFill>
                          <a:latin typeface="Palatino Linotype" pitchFamily="18" charset="0"/>
                          <a:ea typeface="+mn-ea"/>
                          <a:cs typeface="+mn-cs"/>
                        </a:rPr>
                        <a:t> of 1901 to 2155</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800" dirty="0">
                          <a:solidFill>
                            <a:schemeClr val="tx1"/>
                          </a:solidFill>
                          <a:latin typeface="Palatino Linotype" pitchFamily="18" charset="0"/>
                          <a:cs typeface="Arial" panose="020B0604020202020204" pitchFamily="34" charset="0"/>
                        </a:rPr>
                        <a:t>DATE</a:t>
                      </a:r>
                    </a:p>
                  </a:txBody>
                  <a:tcPr marL="91428" marR="91428" anchor="ctr">
                    <a:solidFill>
                      <a:schemeClr val="bg1"/>
                    </a:solidFill>
                  </a:tcPr>
                </a:tc>
                <a:tc>
                  <a:txBody>
                    <a:bodyPr/>
                    <a:lstStyle/>
                    <a:p>
                      <a:r>
                        <a:rPr lang="en-IN" sz="1800" dirty="0">
                          <a:solidFill>
                            <a:schemeClr val="tx1"/>
                          </a:solidFill>
                          <a:latin typeface="Palatino Linotype"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itchFamily="18" charset="0"/>
                          <a:ea typeface="+mn-ea"/>
                          <a:cs typeface="+mn-cs"/>
                        </a:rPr>
                        <a:t>YYYY-MM-DD </a:t>
                      </a:r>
                      <a:r>
                        <a:rPr lang="en-US" sz="1800" b="1" i="0" kern="1200" dirty="0">
                          <a:solidFill>
                            <a:schemeClr val="tx1"/>
                          </a:solidFill>
                          <a:latin typeface="Palatino Linotype" pitchFamily="18" charset="0"/>
                          <a:ea typeface="+mn-ea"/>
                          <a:cs typeface="+mn-cs"/>
                        </a:rPr>
                        <a:t>range</a:t>
                      </a:r>
                      <a:r>
                        <a:rPr lang="en-US" sz="1800" b="0" i="0" kern="1200" dirty="0">
                          <a:solidFill>
                            <a:schemeClr val="tx1"/>
                          </a:solidFill>
                          <a:latin typeface="Palatino Linotype" pitchFamily="18" charset="0"/>
                          <a:ea typeface="+mn-ea"/>
                          <a:cs typeface="+mn-cs"/>
                        </a:rPr>
                        <a:t> is '1000-01-01' to '9999-12-31'</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800" dirty="0">
                          <a:solidFill>
                            <a:schemeClr val="tx1"/>
                          </a:solidFill>
                          <a:latin typeface="Palatino Linotype" pitchFamily="18" charset="0"/>
                          <a:cs typeface="Arial" panose="020B0604020202020204" pitchFamily="34" charset="0"/>
                        </a:rPr>
                        <a:t>TIME</a:t>
                      </a:r>
                    </a:p>
                  </a:txBody>
                  <a:tcPr marL="91428" marR="91428" anchor="ctr">
                    <a:solidFill>
                      <a:schemeClr val="bg1"/>
                    </a:solidFill>
                  </a:tcPr>
                </a:tc>
                <a:tc>
                  <a:txBody>
                    <a:bodyPr/>
                    <a:lstStyle/>
                    <a:p>
                      <a:r>
                        <a:rPr lang="en-IN" sz="1800" dirty="0">
                          <a:solidFill>
                            <a:schemeClr val="tx1"/>
                          </a:solidFill>
                          <a:latin typeface="Palatino Linotype"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itchFamily="18" charset="0"/>
                          <a:ea typeface="+mn-ea"/>
                          <a:cs typeface="+mn-cs"/>
                        </a:rPr>
                        <a:t>HH:MM:SS  </a:t>
                      </a:r>
                      <a:r>
                        <a:rPr lang="en-US" sz="1800" b="1" i="0" kern="1200" dirty="0">
                          <a:solidFill>
                            <a:schemeClr val="tx1"/>
                          </a:solidFill>
                          <a:latin typeface="Palatino Linotype" pitchFamily="18" charset="0"/>
                          <a:ea typeface="+mn-ea"/>
                          <a:cs typeface="+mn-cs"/>
                        </a:rPr>
                        <a:t>range</a:t>
                      </a:r>
                      <a:r>
                        <a:rPr lang="en-US" sz="1800" b="0" i="0" kern="1200" dirty="0">
                          <a:solidFill>
                            <a:schemeClr val="tx1"/>
                          </a:solidFill>
                          <a:latin typeface="Palatino Linotype" pitchFamily="18" charset="0"/>
                          <a:ea typeface="+mn-ea"/>
                          <a:cs typeface="+mn-cs"/>
                        </a:rPr>
                        <a:t> is '1000-01-01 00:00:00' to '9999-12-31 23:59:59'</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800" dirty="0">
                          <a:solidFill>
                            <a:schemeClr val="tx1"/>
                          </a:solidFill>
                          <a:latin typeface="Palatino Linotype" pitchFamily="18" charset="0"/>
                          <a:cs typeface="Arial" panose="020B0604020202020204" pitchFamily="34" charset="0"/>
                        </a:rPr>
                        <a:t>DATETIME</a:t>
                      </a:r>
                    </a:p>
                  </a:txBody>
                  <a:tcPr marL="91428" marR="91428" anchor="ctr">
                    <a:solidFill>
                      <a:schemeClr val="bg1"/>
                    </a:solidFill>
                  </a:tcPr>
                </a:tc>
                <a:tc>
                  <a:txBody>
                    <a:bodyPr/>
                    <a:lstStyle/>
                    <a:p>
                      <a:r>
                        <a:rPr lang="en-IN" sz="1800" dirty="0">
                          <a:solidFill>
                            <a:schemeClr val="tx1"/>
                          </a:solidFill>
                          <a:latin typeface="Palatino Linotype"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itchFamily="18" charset="0"/>
                          <a:ea typeface="+mn-ea"/>
                          <a:cs typeface="+mn-cs"/>
                        </a:rPr>
                        <a:t>YYYY-MM-DD hh:mm:ss </a:t>
                      </a:r>
                      <a:r>
                        <a:rPr lang="en-US" sz="1800" b="1" i="0" kern="1200" dirty="0">
                          <a:solidFill>
                            <a:schemeClr val="tx1"/>
                          </a:solidFill>
                          <a:latin typeface="Palatino Linotype" pitchFamily="18" charset="0"/>
                          <a:ea typeface="+mn-ea"/>
                          <a:cs typeface="+mn-cs"/>
                        </a:rPr>
                        <a:t>range</a:t>
                      </a:r>
                      <a:r>
                        <a:rPr lang="en-US" sz="1800" b="0" i="0" kern="1200" dirty="0">
                          <a:solidFill>
                            <a:schemeClr val="tx1"/>
                          </a:solidFill>
                          <a:latin typeface="Palatino Linotype" pitchFamily="18" charset="0"/>
                          <a:ea typeface="+mn-ea"/>
                          <a:cs typeface="+mn-cs"/>
                        </a:rPr>
                        <a:t> is '1000-01-01 00:00:00' to '9999-12-31 23:59:59'</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4886169" y="2852936"/>
            <a:ext cx="2289157" cy="1944216"/>
          </a:xfrm>
          <a:prstGeom prst="rect">
            <a:avLst/>
          </a:prstGeom>
          <a:noFill/>
          <a:ln w="9525">
            <a:noFill/>
            <a:miter lim="800000"/>
            <a:headEnd/>
            <a:tailEnd/>
          </a:ln>
        </p:spPr>
      </p:pic>
      <p:sp>
        <p:nvSpPr>
          <p:cNvPr id="7" name="Rectangle 6"/>
          <p:cNvSpPr/>
          <p:nvPr/>
        </p:nvSpPr>
        <p:spPr>
          <a:xfrm>
            <a:off x="421674" y="2852936"/>
            <a:ext cx="3456384" cy="1754326"/>
          </a:xfrm>
          <a:prstGeom prst="rect">
            <a:avLst/>
          </a:prstGeom>
        </p:spPr>
        <p:txBody>
          <a:bodyPr wrap="square">
            <a:spAutoFit/>
          </a:bodyPr>
          <a:lstStyle/>
          <a:p>
            <a:r>
              <a:rPr lang="en-US" dirty="0"/>
              <a:t>CREATE TABLE date_table (    </a:t>
            </a:r>
          </a:p>
          <a:p>
            <a:r>
              <a:rPr lang="en-US" dirty="0"/>
              <a:t>   col_year YEAR,</a:t>
            </a:r>
          </a:p>
          <a:p>
            <a:r>
              <a:rPr lang="en-US" dirty="0"/>
              <a:t>   col_date DATE,</a:t>
            </a:r>
          </a:p>
          <a:p>
            <a:r>
              <a:rPr lang="en-US" dirty="0"/>
              <a:t>   col_time TIME,</a:t>
            </a:r>
          </a:p>
          <a:p>
            <a:r>
              <a:rPr lang="en-US" dirty="0"/>
              <a:t>   col_datetime DATETIME </a:t>
            </a:r>
          </a:p>
          <a:p>
            <a:r>
              <a:rPr lang="en-US" dirty="0"/>
              <a:t>);</a:t>
            </a:r>
          </a:p>
        </p:txBody>
      </p:sp>
      <p:sp>
        <p:nvSpPr>
          <p:cNvPr id="8" name="Rectangle 7"/>
          <p:cNvSpPr/>
          <p:nvPr/>
        </p:nvSpPr>
        <p:spPr>
          <a:xfrm>
            <a:off x="118542" y="4941168"/>
            <a:ext cx="9721080" cy="646331"/>
          </a:xfrm>
          <a:prstGeom prst="rect">
            <a:avLst/>
          </a:prstGeom>
        </p:spPr>
        <p:txBody>
          <a:bodyPr wrap="square">
            <a:spAutoFit/>
          </a:bodyPr>
          <a:lstStyle/>
          <a:p>
            <a:pPr marL="342900" indent="-342900">
              <a:buFont typeface="Arial" pitchFamily="34" charset="0"/>
              <a:buChar char="•"/>
            </a:pPr>
            <a:r>
              <a:rPr lang="en-US" dirty="0"/>
              <a:t>INSERT INTO date_table VALUES(2020, '2020-06-01','</a:t>
            </a:r>
            <a:r>
              <a:rPr lang="en-US" b="1" dirty="0">
                <a:solidFill>
                  <a:srgbClr val="FF0000"/>
                </a:solidFill>
              </a:rPr>
              <a:t>25:00:00</a:t>
            </a:r>
            <a:r>
              <a:rPr lang="en-US" dirty="0"/>
              <a:t>', '2020-06-01 14:11');</a:t>
            </a:r>
          </a:p>
          <a:p>
            <a:pPr marL="342900" indent="-342900">
              <a:buFont typeface="Arial" pitchFamily="34" charset="0"/>
              <a:buChar char="•"/>
            </a:pPr>
            <a:r>
              <a:rPr lang="en-US" dirty="0"/>
              <a:t>SELECT * FROM date_table;</a:t>
            </a:r>
          </a:p>
        </p:txBody>
      </p:sp>
      <p:pic>
        <p:nvPicPr>
          <p:cNvPr id="1027" name="Picture 3"/>
          <p:cNvPicPr>
            <a:picLocks noChangeAspect="1" noChangeArrowheads="1"/>
          </p:cNvPicPr>
          <p:nvPr/>
        </p:nvPicPr>
        <p:blipFill>
          <a:blip r:embed="rId4" cstate="print"/>
          <a:srcRect/>
          <a:stretch>
            <a:fillRect/>
          </a:stretch>
        </p:blipFill>
        <p:spPr bwMode="auto">
          <a:xfrm>
            <a:off x="6743279" y="5661248"/>
            <a:ext cx="1353601" cy="648000"/>
          </a:xfrm>
          <a:prstGeom prst="rect">
            <a:avLst/>
          </a:prstGeom>
          <a:noFill/>
          <a:ln w="9525">
            <a:noFill/>
            <a:miter lim="800000"/>
            <a:headEnd/>
            <a:tailEnd/>
          </a:ln>
        </p:spPr>
      </p:pic>
      <p:pic>
        <p:nvPicPr>
          <p:cNvPr id="1028" name="Picture 4"/>
          <p:cNvPicPr>
            <a:picLocks noChangeAspect="1" noChangeArrowheads="1"/>
          </p:cNvPicPr>
          <p:nvPr/>
        </p:nvPicPr>
        <p:blipFill>
          <a:blip r:embed="rId5" cstate="print"/>
          <a:srcRect/>
          <a:stretch>
            <a:fillRect/>
          </a:stretch>
        </p:blipFill>
        <p:spPr bwMode="auto">
          <a:xfrm>
            <a:off x="176148" y="5661248"/>
            <a:ext cx="4910946" cy="648072"/>
          </a:xfrm>
          <a:prstGeom prst="rect">
            <a:avLst/>
          </a:prstGeom>
          <a:noFill/>
          <a:ln w="9525">
            <a:noFill/>
            <a:miter lim="800000"/>
            <a:headEnd/>
            <a:tailEnd/>
          </a:ln>
        </p:spPr>
      </p:pic>
      <p:sp>
        <p:nvSpPr>
          <p:cNvPr id="11" name="Rectangle 10"/>
          <p:cNvSpPr/>
          <p:nvPr/>
        </p:nvSpPr>
        <p:spPr>
          <a:xfrm>
            <a:off x="6340863" y="5301208"/>
            <a:ext cx="5849550" cy="369332"/>
          </a:xfrm>
          <a:prstGeom prst="rect">
            <a:avLst/>
          </a:prstGeom>
        </p:spPr>
        <p:txBody>
          <a:bodyPr wrap="none">
            <a:spAutoFit/>
          </a:bodyPr>
          <a:lstStyle/>
          <a:p>
            <a:pPr marL="342900" indent="-342900">
              <a:buFont typeface="Arial" pitchFamily="34" charset="0"/>
              <a:buChar char="•"/>
            </a:pPr>
            <a:r>
              <a:rPr lang="en-US" dirty="0"/>
              <a:t>SELECT DATE_FORMAT(col_time, '%T') FROM date_table;</a:t>
            </a:r>
          </a:p>
        </p:txBody>
      </p:sp>
      <p:sp>
        <p:nvSpPr>
          <p:cNvPr id="12" name="Rectangle 11"/>
          <p:cNvSpPr/>
          <p:nvPr/>
        </p:nvSpPr>
        <p:spPr>
          <a:xfrm>
            <a:off x="11755679" y="0"/>
            <a:ext cx="397866"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val="219941211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boolean datatype </a:t>
            </a:r>
          </a:p>
        </p:txBody>
      </p:sp>
      <p:pic>
        <p:nvPicPr>
          <p:cNvPr id="9" name="Picture 8">
            <a:extLst>
              <a:ext uri="{FF2B5EF4-FFF2-40B4-BE49-F238E27FC236}">
                <a16:creationId xmlns:a16="http://schemas.microsoft.com/office/drawing/2014/main" id="{8C6F0AA9-06F7-4616-8274-510A824F6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p:cNvSpPr/>
          <p:nvPr/>
        </p:nvSpPr>
        <p:spPr>
          <a:xfrm>
            <a:off x="478582" y="764704"/>
            <a:ext cx="5725670" cy="369332"/>
          </a:xfrm>
          <a:prstGeom prst="rect">
            <a:avLst/>
          </a:prstGeom>
        </p:spPr>
        <p:txBody>
          <a:bodyPr wrap="non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pic>
        <p:nvPicPr>
          <p:cNvPr id="2050" name="Picture 2"/>
          <p:cNvPicPr>
            <a:picLocks noChangeAspect="1" noChangeArrowheads="1"/>
          </p:cNvPicPr>
          <p:nvPr/>
        </p:nvPicPr>
        <p:blipFill>
          <a:blip r:embed="rId3" cstate="print"/>
          <a:srcRect/>
          <a:stretch>
            <a:fillRect/>
          </a:stretch>
        </p:blipFill>
        <p:spPr bwMode="auto">
          <a:xfrm>
            <a:off x="4367014" y="1412776"/>
            <a:ext cx="2176242" cy="1224136"/>
          </a:xfrm>
          <a:prstGeom prst="rect">
            <a:avLst/>
          </a:prstGeom>
          <a:noFill/>
          <a:ln w="9525">
            <a:noFill/>
            <a:miter lim="800000"/>
            <a:headEnd/>
            <a:tailEnd/>
          </a:ln>
        </p:spPr>
      </p:pic>
      <p:sp>
        <p:nvSpPr>
          <p:cNvPr id="14" name="Rectangle 13"/>
          <p:cNvSpPr/>
          <p:nvPr/>
        </p:nvSpPr>
        <p:spPr>
          <a:xfrm>
            <a:off x="478582" y="1412776"/>
            <a:ext cx="3312367" cy="1200329"/>
          </a:xfrm>
          <a:prstGeom prst="rect">
            <a:avLst/>
          </a:prstGeom>
        </p:spPr>
        <p:txBody>
          <a:bodyPr wrap="square">
            <a:spAutoFit/>
          </a:bodyPr>
          <a:lstStyle/>
          <a:p>
            <a:r>
              <a:rPr lang="en-US" dirty="0"/>
              <a:t>CREATE TABLE boolean_table (  </a:t>
            </a:r>
          </a:p>
          <a:p>
            <a:r>
              <a:rPr lang="en-US" dirty="0"/>
              <a:t>    title VARCHAR(42),</a:t>
            </a:r>
          </a:p>
          <a:p>
            <a:r>
              <a:rPr lang="en-US" dirty="0"/>
              <a:t>    completed TINYINT(1)</a:t>
            </a:r>
          </a:p>
          <a:p>
            <a:r>
              <a:rPr lang="en-US" dirty="0"/>
              <a:t>);</a:t>
            </a:r>
          </a:p>
        </p:txBody>
      </p:sp>
      <p:sp>
        <p:nvSpPr>
          <p:cNvPr id="15" name="Rectangle 14"/>
          <p:cNvSpPr/>
          <p:nvPr/>
        </p:nvSpPr>
        <p:spPr>
          <a:xfrm>
            <a:off x="406574" y="3068960"/>
            <a:ext cx="6092825" cy="2031325"/>
          </a:xfrm>
          <a:prstGeom prst="rect">
            <a:avLst/>
          </a:prstGeom>
        </p:spPr>
        <p:txBody>
          <a:bodyPr>
            <a:spAutoFit/>
          </a:bodyPr>
          <a:lstStyle/>
          <a:p>
            <a:r>
              <a:rPr lang="en-US" dirty="0"/>
              <a:t>INSERT INTO boolean_table VALUE('Task1', 0);</a:t>
            </a:r>
          </a:p>
          <a:p>
            <a:r>
              <a:rPr lang="en-US" dirty="0"/>
              <a:t>INSERT INTO boolean_table VALUE('Task2', 1);</a:t>
            </a:r>
          </a:p>
          <a:p>
            <a:r>
              <a:rPr lang="en-US" dirty="0"/>
              <a:t>INSERT INTO boolean_table VALUE('Task3', False);</a:t>
            </a:r>
          </a:p>
          <a:p>
            <a:r>
              <a:rPr lang="en-US" dirty="0"/>
              <a:t>INSERT INTO boolean_table VALUE('Task4', True);</a:t>
            </a:r>
          </a:p>
          <a:p>
            <a:r>
              <a:rPr lang="en-US" dirty="0"/>
              <a:t>INSERT INTO boolean_table VALUE('Task5', null);</a:t>
            </a:r>
          </a:p>
          <a:p>
            <a:r>
              <a:rPr lang="en-US" dirty="0"/>
              <a:t>INSERT INTO boolean_table VALUE('Task6', default);</a:t>
            </a:r>
          </a:p>
          <a:p>
            <a:r>
              <a:rPr lang="en-US" dirty="0"/>
              <a:t>INSERT INTO boolean_table VALUE('Task7', 1&gt;2);</a:t>
            </a:r>
          </a:p>
        </p:txBody>
      </p:sp>
      <p:pic>
        <p:nvPicPr>
          <p:cNvPr id="2052" name="Picture 4"/>
          <p:cNvPicPr>
            <a:picLocks noChangeAspect="1" noChangeArrowheads="1"/>
          </p:cNvPicPr>
          <p:nvPr/>
        </p:nvPicPr>
        <p:blipFill>
          <a:blip r:embed="rId4" cstate="print"/>
          <a:srcRect/>
          <a:stretch>
            <a:fillRect/>
          </a:stretch>
        </p:blipFill>
        <p:spPr bwMode="auto">
          <a:xfrm>
            <a:off x="7333645" y="3573016"/>
            <a:ext cx="2073929" cy="2088232"/>
          </a:xfrm>
          <a:prstGeom prst="rect">
            <a:avLst/>
          </a:prstGeom>
          <a:noFill/>
          <a:ln w="9525">
            <a:noFill/>
            <a:miter lim="800000"/>
            <a:headEnd/>
            <a:tailEnd/>
          </a:ln>
        </p:spPr>
      </p:pic>
      <p:sp>
        <p:nvSpPr>
          <p:cNvPr id="18" name="Rectangle 17"/>
          <p:cNvSpPr/>
          <p:nvPr/>
        </p:nvSpPr>
        <p:spPr>
          <a:xfrm>
            <a:off x="7175326" y="3068960"/>
            <a:ext cx="3117969" cy="369332"/>
          </a:xfrm>
          <a:prstGeom prst="rect">
            <a:avLst/>
          </a:prstGeom>
        </p:spPr>
        <p:txBody>
          <a:bodyPr wrap="none">
            <a:spAutoFit/>
          </a:bodyPr>
          <a:lstStyle/>
          <a:p>
            <a:r>
              <a:rPr lang="en-US" dirty="0"/>
              <a:t>SELECT * FROM boolean_table;</a:t>
            </a:r>
          </a:p>
        </p:txBody>
      </p:sp>
      <p:sp>
        <p:nvSpPr>
          <p:cNvPr id="10" name="Rectangle 9"/>
          <p:cNvSpPr/>
          <p:nvPr/>
        </p:nvSpPr>
        <p:spPr>
          <a:xfrm>
            <a:off x="11755679" y="0"/>
            <a:ext cx="397866"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val="418711980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binary datatype </a:t>
            </a:r>
          </a:p>
        </p:txBody>
      </p:sp>
      <p:pic>
        <p:nvPicPr>
          <p:cNvPr id="9" name="Picture 8">
            <a:extLst>
              <a:ext uri="{FF2B5EF4-FFF2-40B4-BE49-F238E27FC236}">
                <a16:creationId xmlns:a16="http://schemas.microsoft.com/office/drawing/2014/main" id="{8C6F0AA9-06F7-4616-8274-510A824F6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p:cNvSpPr/>
          <p:nvPr/>
        </p:nvSpPr>
        <p:spPr>
          <a:xfrm>
            <a:off x="478582" y="910461"/>
            <a:ext cx="11377264" cy="92333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itchFamily="18" charset="0"/>
                <a:cs typeface="Arial" panose="020B0604020202020204" pitchFamily="34" charset="0"/>
              </a:rPr>
              <a:t>BLOB is </a:t>
            </a:r>
            <a:r>
              <a:rPr lang="en-US" dirty="0">
                <a:latin typeface="Palatino Linotype" pitchFamily="18" charset="0"/>
              </a:rPr>
              <a:t>binary large object. BLOBs are treated as binary strings while TEXT objects are treated as character strings. BLOB can be used to store binary data that means we can store pictures, videos, sounds and programs also.</a:t>
            </a:r>
            <a:endParaRPr lang="en-IN" dirty="0">
              <a:latin typeface="Palatino Linotype" pitchFamily="18"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195887022"/>
              </p:ext>
            </p:extLst>
          </p:nvPr>
        </p:nvGraphicFramePr>
        <p:xfrm>
          <a:off x="406574" y="2052722"/>
          <a:ext cx="11521280" cy="1854200"/>
        </p:xfrm>
        <a:graphic>
          <a:graphicData uri="http://schemas.openxmlformats.org/drawingml/2006/table">
            <a:tbl>
              <a:tblPr firstRow="1" bandRow="1">
                <a:tableStyleId>{7E9639D4-E3E2-4D34-9284-5A2195B3D0D7}</a:tableStyleId>
              </a:tblPr>
              <a:tblGrid>
                <a:gridCol w="2016224">
                  <a:extLst>
                    <a:ext uri="{9D8B030D-6E8A-4147-A177-3AD203B41FA5}">
                      <a16:colId xmlns:a16="http://schemas.microsoft.com/office/drawing/2014/main" val="20000"/>
                    </a:ext>
                  </a:extLst>
                </a:gridCol>
                <a:gridCol w="1368152">
                  <a:extLst>
                    <a:ext uri="{9D8B030D-6E8A-4147-A177-3AD203B41FA5}">
                      <a16:colId xmlns:a16="http://schemas.microsoft.com/office/drawing/2014/main" val="20001"/>
                    </a:ext>
                  </a:extLst>
                </a:gridCol>
                <a:gridCol w="8136904">
                  <a:extLst>
                    <a:ext uri="{9D8B030D-6E8A-4147-A177-3AD203B41FA5}">
                      <a16:colId xmlns:a16="http://schemas.microsoft.com/office/drawing/2014/main" val="20002"/>
                    </a:ext>
                  </a:extLst>
                </a:gridCol>
              </a:tblGrid>
              <a:tr h="370840">
                <a:tc>
                  <a:txBody>
                    <a:bodyPr/>
                    <a:lstStyle/>
                    <a:p>
                      <a:r>
                        <a:rPr kumimoji="0" lang="en-IN" sz="1800" b="1" kern="1200" dirty="0">
                          <a:solidFill>
                            <a:schemeClr val="tx1"/>
                          </a:solidFill>
                          <a:latin typeface="Palatino Linotype" pitchFamily="18" charset="0"/>
                          <a:ea typeface="+mn-ea"/>
                          <a:cs typeface="Arial" panose="020B0604020202020204" pitchFamily="34" charset="0"/>
                        </a:rPr>
                        <a:t>Datatypes</a:t>
                      </a:r>
                    </a:p>
                  </a:txBody>
                  <a:tcPr marL="91428" marR="91428">
                    <a:solidFill>
                      <a:schemeClr val="bg1"/>
                    </a:solidFill>
                  </a:tcPr>
                </a:tc>
                <a:tc>
                  <a:txBody>
                    <a:bodyPr/>
                    <a:lstStyle/>
                    <a:p>
                      <a:r>
                        <a:rPr kumimoji="0" lang="en-IN" sz="1800" b="1" kern="1200" dirty="0">
                          <a:solidFill>
                            <a:schemeClr val="tx1"/>
                          </a:solidFill>
                          <a:latin typeface="Palatino Linotype" pitchFamily="18" charset="0"/>
                          <a:ea typeface="+mn-ea"/>
                          <a:cs typeface="Arial" panose="020B0604020202020204" pitchFamily="34" charset="0"/>
                        </a:rPr>
                        <a:t>Size</a:t>
                      </a:r>
                    </a:p>
                  </a:txBody>
                  <a:tcPr marL="91428" marR="91428">
                    <a:solidFill>
                      <a:schemeClr val="bg1"/>
                    </a:solidFill>
                  </a:tcPr>
                </a:tc>
                <a:tc>
                  <a:txBody>
                    <a:bodyPr/>
                    <a:lstStyle/>
                    <a:p>
                      <a:r>
                        <a:rPr kumimoji="0" lang="en-IN" sz="1800" b="1" kern="1200" dirty="0">
                          <a:solidFill>
                            <a:schemeClr val="tx1"/>
                          </a:solidFill>
                          <a:latin typeface="Palatino Linotype"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US" sz="1800" b="0" i="0" kern="1200" dirty="0">
                          <a:solidFill>
                            <a:schemeClr val="tx1"/>
                          </a:solidFill>
                          <a:latin typeface="Palatino Linotype" pitchFamily="18" charset="0"/>
                          <a:ea typeface="+mn-ea"/>
                          <a:cs typeface="+mn-cs"/>
                        </a:rPr>
                        <a:t>TINYBLOB</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r>
                        <a:rPr lang="en-US" sz="1800" b="1" i="0" kern="1200" dirty="0">
                          <a:solidFill>
                            <a:schemeClr val="tx1"/>
                          </a:solidFill>
                          <a:latin typeface="Palatino Linotype" pitchFamily="18" charset="0"/>
                          <a:ea typeface="+mn-ea"/>
                          <a:cs typeface="+mn-cs"/>
                        </a:rPr>
                        <a:t>range</a:t>
                      </a:r>
                      <a:r>
                        <a:rPr lang="en-US" sz="1800" b="0" i="0" kern="1200" dirty="0">
                          <a:solidFill>
                            <a:schemeClr val="tx1"/>
                          </a:solidFill>
                          <a:latin typeface="Palatino Linotype" pitchFamily="18" charset="0"/>
                          <a:ea typeface="+mn-ea"/>
                          <a:cs typeface="+mn-cs"/>
                        </a:rPr>
                        <a:t> is </a:t>
                      </a:r>
                      <a:r>
                        <a:rPr lang="en-US" sz="1800" b="0" i="0" kern="1200" dirty="0">
                          <a:solidFill>
                            <a:schemeClr val="tx1"/>
                          </a:solidFill>
                          <a:latin typeface="+mn-lt"/>
                          <a:ea typeface="+mn-ea"/>
                          <a:cs typeface="+mn-cs"/>
                        </a:rPr>
                        <a:t>255 bytes.</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US" sz="1800" b="0" i="0" kern="1200" dirty="0">
                          <a:solidFill>
                            <a:schemeClr val="tx1"/>
                          </a:solidFill>
                          <a:latin typeface="Palatino Linotype" pitchFamily="18" charset="0"/>
                          <a:ea typeface="+mn-ea"/>
                          <a:cs typeface="+mn-cs"/>
                        </a:rPr>
                        <a:t>BLOB</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r>
                        <a:rPr lang="en-US" sz="1800" b="1" i="0" kern="1200" dirty="0">
                          <a:solidFill>
                            <a:schemeClr val="tx1"/>
                          </a:solidFill>
                          <a:latin typeface="Palatino Linotype" pitchFamily="18" charset="0"/>
                          <a:ea typeface="+mn-ea"/>
                          <a:cs typeface="+mn-cs"/>
                        </a:rPr>
                        <a:t>range</a:t>
                      </a:r>
                      <a:r>
                        <a:rPr lang="en-US" sz="1800" b="0" i="0" kern="1200" dirty="0">
                          <a:solidFill>
                            <a:schemeClr val="tx1"/>
                          </a:solidFill>
                          <a:latin typeface="Palatino Linotype" pitchFamily="18" charset="0"/>
                          <a:ea typeface="+mn-ea"/>
                          <a:cs typeface="+mn-cs"/>
                        </a:rPr>
                        <a:t> is </a:t>
                      </a:r>
                      <a:r>
                        <a:rPr lang="en-US" sz="1800" b="0" i="0" kern="1200" dirty="0">
                          <a:solidFill>
                            <a:schemeClr val="tx1"/>
                          </a:solidFill>
                          <a:latin typeface="+mn-lt"/>
                          <a:ea typeface="+mn-ea"/>
                          <a:cs typeface="+mn-cs"/>
                        </a:rPr>
                        <a:t>65,535 bytes.</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US" sz="1800" b="0" i="0" kern="1200" dirty="0">
                          <a:solidFill>
                            <a:schemeClr val="tx1"/>
                          </a:solidFill>
                          <a:latin typeface="Palatino Linotype" pitchFamily="18" charset="0"/>
                          <a:ea typeface="+mn-ea"/>
                          <a:cs typeface="+mn-cs"/>
                        </a:rPr>
                        <a:t>MEDIUMBLOB</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r>
                        <a:rPr lang="en-US" sz="1800" b="1" i="0" kern="1200" dirty="0">
                          <a:solidFill>
                            <a:schemeClr val="tx1"/>
                          </a:solidFill>
                          <a:latin typeface="Palatino Linotype" pitchFamily="18" charset="0"/>
                          <a:ea typeface="+mn-ea"/>
                          <a:cs typeface="+mn-cs"/>
                        </a:rPr>
                        <a:t>range</a:t>
                      </a:r>
                      <a:r>
                        <a:rPr lang="en-US" sz="1800" b="0" i="0" kern="1200" dirty="0">
                          <a:solidFill>
                            <a:schemeClr val="tx1"/>
                          </a:solidFill>
                          <a:latin typeface="Palatino Linotype" pitchFamily="18" charset="0"/>
                          <a:ea typeface="+mn-ea"/>
                          <a:cs typeface="+mn-cs"/>
                        </a:rPr>
                        <a:t> is </a:t>
                      </a:r>
                      <a:r>
                        <a:rPr lang="en-US" sz="1800" b="0" i="0" kern="1200" dirty="0">
                          <a:solidFill>
                            <a:schemeClr val="tx1"/>
                          </a:solidFill>
                          <a:latin typeface="+mn-lt"/>
                          <a:ea typeface="+mn-ea"/>
                          <a:cs typeface="+mn-cs"/>
                        </a:rPr>
                        <a:t>16,777,215</a:t>
                      </a:r>
                      <a:r>
                        <a:rPr lang="en-US" sz="1800" b="1" i="0" kern="1200" dirty="0">
                          <a:solidFill>
                            <a:schemeClr val="tx1"/>
                          </a:solidFill>
                          <a:latin typeface="+mn-lt"/>
                          <a:ea typeface="+mn-ea"/>
                          <a:cs typeface="+mn-cs"/>
                        </a:rPr>
                        <a:t> </a:t>
                      </a:r>
                      <a:r>
                        <a:rPr lang="en-US" sz="1800" b="0" i="0" kern="1200" dirty="0">
                          <a:solidFill>
                            <a:schemeClr val="tx1"/>
                          </a:solidFill>
                          <a:latin typeface="+mn-lt"/>
                          <a:ea typeface="+mn-ea"/>
                          <a:cs typeface="+mn-cs"/>
                        </a:rPr>
                        <a:t>bytes.</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US" sz="1800" b="0" i="0" kern="1200" dirty="0">
                          <a:solidFill>
                            <a:schemeClr val="tx1"/>
                          </a:solidFill>
                          <a:latin typeface="Palatino Linotype" pitchFamily="18" charset="0"/>
                          <a:ea typeface="+mn-ea"/>
                          <a:cs typeface="+mn-cs"/>
                        </a:rPr>
                        <a:t>LONGBLOB</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r>
                        <a:rPr lang="en-US" sz="1800" b="1" i="0" kern="1200" dirty="0">
                          <a:solidFill>
                            <a:schemeClr val="tx1"/>
                          </a:solidFill>
                          <a:latin typeface="Palatino Linotype" pitchFamily="18" charset="0"/>
                          <a:ea typeface="+mn-ea"/>
                          <a:cs typeface="+mn-cs"/>
                        </a:rPr>
                        <a:t>range</a:t>
                      </a:r>
                      <a:r>
                        <a:rPr lang="en-US" sz="1800" b="0" i="0" kern="1200" dirty="0">
                          <a:solidFill>
                            <a:schemeClr val="tx1"/>
                          </a:solidFill>
                          <a:latin typeface="Palatino Linotype" pitchFamily="18" charset="0"/>
                          <a:ea typeface="+mn-ea"/>
                          <a:cs typeface="+mn-cs"/>
                        </a:rPr>
                        <a:t> is </a:t>
                      </a:r>
                      <a:r>
                        <a:rPr lang="en-US" sz="1800" b="0" i="0" kern="1200" dirty="0">
                          <a:solidFill>
                            <a:schemeClr val="tx1"/>
                          </a:solidFill>
                          <a:latin typeface="+mn-lt"/>
                          <a:ea typeface="+mn-ea"/>
                          <a:cs typeface="+mn-cs"/>
                        </a:rPr>
                        <a:t>4,294,967,295 bytes.</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1026" name="Picture 2"/>
          <p:cNvPicPr>
            <a:picLocks noChangeAspect="1" noChangeArrowheads="1"/>
          </p:cNvPicPr>
          <p:nvPr/>
        </p:nvPicPr>
        <p:blipFill>
          <a:blip r:embed="rId3" cstate="print"/>
          <a:srcRect/>
          <a:stretch>
            <a:fillRect/>
          </a:stretch>
        </p:blipFill>
        <p:spPr bwMode="auto">
          <a:xfrm>
            <a:off x="4222998" y="4338970"/>
            <a:ext cx="2376264" cy="1659402"/>
          </a:xfrm>
          <a:prstGeom prst="rect">
            <a:avLst/>
          </a:prstGeom>
          <a:noFill/>
          <a:ln w="9525">
            <a:noFill/>
            <a:miter lim="800000"/>
            <a:headEnd/>
            <a:tailEnd/>
          </a:ln>
        </p:spPr>
      </p:pic>
      <p:sp>
        <p:nvSpPr>
          <p:cNvPr id="12" name="Rectangle 11"/>
          <p:cNvSpPr/>
          <p:nvPr/>
        </p:nvSpPr>
        <p:spPr>
          <a:xfrm>
            <a:off x="406574" y="4338970"/>
            <a:ext cx="6092825" cy="1754326"/>
          </a:xfrm>
          <a:prstGeom prst="rect">
            <a:avLst/>
          </a:prstGeom>
        </p:spPr>
        <p:txBody>
          <a:bodyPr>
            <a:spAutoFit/>
          </a:bodyPr>
          <a:lstStyle/>
          <a:p>
            <a:r>
              <a:rPr lang="en-US" dirty="0"/>
              <a:t>CREATE TABLE blob_table (  </a:t>
            </a:r>
          </a:p>
          <a:p>
            <a:r>
              <a:rPr lang="en-US" dirty="0"/>
              <a:t>   col_tinyblob TINYBLOB,</a:t>
            </a:r>
          </a:p>
          <a:p>
            <a:r>
              <a:rPr lang="en-US" dirty="0"/>
              <a:t>   col_blob BLOB,</a:t>
            </a:r>
          </a:p>
          <a:p>
            <a:r>
              <a:rPr lang="en-US" dirty="0"/>
              <a:t>   col_mediumblob MEDIUMBLOB,</a:t>
            </a:r>
          </a:p>
          <a:p>
            <a:r>
              <a:rPr lang="en-US" dirty="0"/>
              <a:t>   col_LONGBLOB LONGBLOB</a:t>
            </a:r>
          </a:p>
          <a:p>
            <a:r>
              <a:rPr lang="en-US" dirty="0"/>
              <a:t> );</a:t>
            </a:r>
          </a:p>
        </p:txBody>
      </p:sp>
      <p:sp>
        <p:nvSpPr>
          <p:cNvPr id="8" name="Rectangle 7"/>
          <p:cNvSpPr/>
          <p:nvPr/>
        </p:nvSpPr>
        <p:spPr>
          <a:xfrm>
            <a:off x="11755679" y="0"/>
            <a:ext cx="397866"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val="418711980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290464"/>
            <a:ext cx="8838049" cy="914400"/>
          </a:xfrm>
          <a:prstGeom prst="rect">
            <a:avLst/>
          </a:prstGeom>
        </p:spPr>
        <p:txBody>
          <a:bodyPr>
            <a:normAutofit/>
          </a:bodyPr>
          <a:lstStyle/>
          <a:p>
            <a:pPr algn="ctr">
              <a:spcBef>
                <a:spcPct val="0"/>
              </a:spcBef>
              <a:defRPr/>
            </a:pPr>
            <a:r>
              <a:rPr lang="en-IN" sz="4800" dirty="0">
                <a:latin typeface="Segoe UI Light" panose="020B0502040204020203" pitchFamily="34" charset="0"/>
                <a:cs typeface="Segoe UI Light" panose="020B0502040204020203" pitchFamily="34" charset="0"/>
              </a:rPr>
              <a:t>SQL Commands</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8153EDC4-CB36-45EB-A136-391B0BA57198}"/>
              </a:ext>
            </a:extLst>
          </p:cNvPr>
          <p:cNvSpPr/>
          <p:nvPr/>
        </p:nvSpPr>
        <p:spPr>
          <a:xfrm>
            <a:off x="406574" y="2991473"/>
            <a:ext cx="10585176" cy="2435218"/>
          </a:xfrm>
          <a:prstGeom prst="rect">
            <a:avLst/>
          </a:prstGeom>
        </p:spPr>
        <p:txBody>
          <a:bodyPr wrap="square">
            <a:spAutoFit/>
          </a:bodyPr>
          <a:lstStyle/>
          <a:p>
            <a:pPr fontAlgn="base"/>
            <a:r>
              <a:rPr lang="en-US" sz="2000" dirty="0">
                <a:latin typeface="Palatino Linotype" panose="02040502050505030304" pitchFamily="18" charset="0"/>
              </a:rPr>
              <a:t>These SQL commands are mainly categorized into four categories as:</a:t>
            </a:r>
          </a:p>
          <a:p>
            <a:pPr marL="342900" indent="-342900" fontAlgn="base">
              <a:lnSpc>
                <a:spcPct val="150000"/>
              </a:lnSpc>
              <a:buFont typeface="+mj-lt"/>
              <a:buAutoNum type="arabicPeriod"/>
            </a:pPr>
            <a:endParaRPr lang="en-US" dirty="0">
              <a:latin typeface="Palatino Linotype" panose="02040502050505030304" pitchFamily="18" charset="0"/>
            </a:endParaRPr>
          </a:p>
          <a:p>
            <a:pPr marL="342900" indent="-342900" fontAlgn="base">
              <a:lnSpc>
                <a:spcPct val="150000"/>
              </a:lnSpc>
              <a:buFont typeface="+mj-lt"/>
              <a:buAutoNum type="arabicPeriod"/>
            </a:pPr>
            <a:r>
              <a:rPr lang="en-US" dirty="0">
                <a:latin typeface="Palatino Linotype" panose="02040502050505030304" pitchFamily="18" charset="0"/>
              </a:rPr>
              <a:t>DDL – Data Definition Language</a:t>
            </a:r>
          </a:p>
          <a:p>
            <a:pPr marL="342900" indent="-342900" fontAlgn="base">
              <a:lnSpc>
                <a:spcPct val="150000"/>
              </a:lnSpc>
              <a:buFont typeface="+mj-lt"/>
              <a:buAutoNum type="arabicPeriod"/>
            </a:pPr>
            <a:r>
              <a:rPr lang="en-US" dirty="0">
                <a:latin typeface="Palatino Linotype" panose="02040502050505030304" pitchFamily="18" charset="0"/>
              </a:rPr>
              <a:t>DML – Data Manipulation Language</a:t>
            </a:r>
          </a:p>
          <a:p>
            <a:pPr marL="342900" indent="-342900" fontAlgn="base">
              <a:lnSpc>
                <a:spcPct val="150000"/>
              </a:lnSpc>
              <a:buFont typeface="+mj-lt"/>
              <a:buAutoNum type="arabicPeriod"/>
            </a:pPr>
            <a:r>
              <a:rPr lang="en-US" dirty="0">
                <a:latin typeface="Palatino Linotype" panose="02040502050505030304" pitchFamily="18" charset="0"/>
              </a:rPr>
              <a:t>DCL – Data Control Language</a:t>
            </a:r>
          </a:p>
          <a:p>
            <a:pPr marL="342900" indent="-342900" fontAlgn="base">
              <a:lnSpc>
                <a:spcPct val="150000"/>
              </a:lnSpc>
              <a:buFont typeface="+mj-lt"/>
              <a:buAutoNum type="arabicPeriod"/>
            </a:pPr>
            <a:r>
              <a:rPr lang="en-US" dirty="0">
                <a:latin typeface="Palatino Linotype" panose="02040502050505030304" pitchFamily="18" charset="0"/>
              </a:rPr>
              <a:t>TCL – </a:t>
            </a:r>
            <a:r>
              <a:rPr lang="en-IN" dirty="0">
                <a:latin typeface="Palatino Linotype" panose="02040502050505030304" pitchFamily="18" charset="0"/>
              </a:rPr>
              <a:t>Transaction Control Language</a:t>
            </a:r>
            <a:endParaRPr lang="en-US" dirty="0">
              <a:latin typeface="Palatino Linotype" panose="02040502050505030304" pitchFamily="18" charset="0"/>
            </a:endParaRPr>
          </a:p>
        </p:txBody>
      </p:sp>
      <p:sp>
        <p:nvSpPr>
          <p:cNvPr id="6" name="Rectangle 5"/>
          <p:cNvSpPr/>
          <p:nvPr/>
        </p:nvSpPr>
        <p:spPr>
          <a:xfrm>
            <a:off x="11755679" y="0"/>
            <a:ext cx="434734"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p14="http://schemas.microsoft.com/office/powerpoint/2010/main" val="179276966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DDL – Data </a:t>
            </a:r>
            <a:r>
              <a:rPr lang="en-US" sz="3600">
                <a:latin typeface="Palatino Linotype" panose="02040502050505030304" pitchFamily="18" charset="0"/>
              </a:rPr>
              <a:t>Definition Language</a:t>
            </a:r>
            <a:endParaRPr lang="en-US" sz="3600" dirty="0">
              <a:latin typeface="Palatino Linotype" panose="02040502050505030304" pitchFamily="18" charset="0"/>
            </a:endParaRPr>
          </a:p>
        </p:txBody>
      </p:sp>
      <p:sp>
        <p:nvSpPr>
          <p:cNvPr id="8" name="Rectangle 7">
            <a:extLst>
              <a:ext uri="{FF2B5EF4-FFF2-40B4-BE49-F238E27FC236}">
                <a16:creationId xmlns:a16="http://schemas.microsoft.com/office/drawing/2014/main" id="{C707D178-938A-42DB-AC53-9C9F9C8D4B88}"/>
              </a:ext>
            </a:extLst>
          </p:cNvPr>
          <p:cNvSpPr/>
          <p:nvPr/>
        </p:nvSpPr>
        <p:spPr>
          <a:xfrm>
            <a:off x="191018" y="836712"/>
            <a:ext cx="11736836"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These commands are used for creating, modifying, and dropping the structure of database objects. Some DDL commands are CREATE, ALTER, and DROP.</a:t>
            </a:r>
            <a:endParaRPr lang="en-IN" dirty="0">
              <a:solidFill>
                <a:schemeClr val="tx1">
                  <a:lumMod val="95000"/>
                  <a:lumOff val="5000"/>
                </a:schemeClr>
              </a:solidFill>
              <a:latin typeface="Palatino Linotype" panose="02040502050505030304" pitchFamily="18" charset="0"/>
            </a:endParaRPr>
          </a:p>
        </p:txBody>
      </p:sp>
      <p:sp>
        <p:nvSpPr>
          <p:cNvPr id="9" name="Rectangle 8">
            <a:extLst>
              <a:ext uri="{FF2B5EF4-FFF2-40B4-BE49-F238E27FC236}">
                <a16:creationId xmlns:a16="http://schemas.microsoft.com/office/drawing/2014/main" id="{E06A65BF-748F-4D11-AF08-BBF35022EAFD}"/>
              </a:ext>
            </a:extLst>
          </p:cNvPr>
          <p:cNvSpPr/>
          <p:nvPr/>
        </p:nvSpPr>
        <p:spPr>
          <a:xfrm>
            <a:off x="191018" y="1484784"/>
            <a:ext cx="11592820" cy="5170646"/>
          </a:xfrm>
          <a:prstGeom prst="rect">
            <a:avLst/>
          </a:prstGeom>
        </p:spPr>
        <p:txBody>
          <a:bodyPr wrap="square">
            <a:spAutoFit/>
          </a:bodyPr>
          <a:lstStyle/>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CREATE</a:t>
            </a:r>
            <a:r>
              <a:rPr lang="en-US" dirty="0">
                <a:solidFill>
                  <a:schemeClr val="tx1">
                    <a:lumMod val="95000"/>
                    <a:lumOff val="5000"/>
                  </a:schemeClr>
                </a:solidFill>
                <a:latin typeface="Palatino Linotype" panose="02040502050505030304" pitchFamily="18" charset="0"/>
              </a:rPr>
              <a:t>: It is used to create the database and its objects (like tables, functions, views, indexes, procedures, triggers).</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r>
              <a:rPr lang="en-US" dirty="0">
                <a:latin typeface="Palatino Linotype" pitchFamily="18" charset="0"/>
              </a:rPr>
              <a:t>  CREATE TABLE student (</a:t>
            </a:r>
          </a:p>
          <a:p>
            <a:r>
              <a:rPr lang="en-US" dirty="0">
                <a:latin typeface="Palatino Linotype" pitchFamily="18" charset="0"/>
              </a:rPr>
              <a:t>     ID INT,</a:t>
            </a:r>
          </a:p>
          <a:p>
            <a:r>
              <a:rPr lang="en-US" dirty="0">
                <a:latin typeface="Palatino Linotype" pitchFamily="18" charset="0"/>
              </a:rPr>
              <a:t>     firstName VARCHAR(45),</a:t>
            </a:r>
          </a:p>
          <a:p>
            <a:r>
              <a:rPr lang="en-US" dirty="0">
                <a:latin typeface="Palatino Linotype" pitchFamily="18" charset="0"/>
              </a:rPr>
              <a:t>     lastName VARCHAR(45),</a:t>
            </a:r>
          </a:p>
          <a:p>
            <a:r>
              <a:rPr lang="en-US" dirty="0">
                <a:latin typeface="Palatino Linotype" pitchFamily="18" charset="0"/>
              </a:rPr>
              <a:t>     DoB DATE</a:t>
            </a:r>
          </a:p>
          <a:p>
            <a:r>
              <a:rPr lang="en-US" dirty="0">
                <a:latin typeface="Palatino Linotype" pitchFamily="18" charset="0"/>
              </a:rPr>
              <a:t>  );</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ALTER:</a:t>
            </a:r>
            <a:r>
              <a:rPr lang="en-US" dirty="0">
                <a:solidFill>
                  <a:schemeClr val="tx1">
                    <a:lumMod val="95000"/>
                    <a:lumOff val="5000"/>
                  </a:schemeClr>
                </a:solidFill>
                <a:latin typeface="Palatino Linotype" panose="02040502050505030304" pitchFamily="18" charset="0"/>
              </a:rPr>
              <a:t> Alter command is used to modify the existing database objects. It can add, delete/drop or modify columns in the existing table. It can also be used to add and drop various constraints on the existing table.</a:t>
            </a:r>
          </a:p>
          <a:p>
            <a:pPr marL="285750" indent="-285750"/>
            <a:endParaRPr lang="en-US" sz="800" dirty="0">
              <a:latin typeface="Palatino Linotype" pitchFamily="18" charset="0"/>
            </a:endParaRPr>
          </a:p>
          <a:p>
            <a:pPr marL="285750" indent="-285750"/>
            <a:r>
              <a:rPr lang="en-US" dirty="0">
                <a:latin typeface="Palatino Linotype" pitchFamily="18" charset="0"/>
              </a:rPr>
              <a:t>      ALTER TABLE student ADD COLUMN emailID VARCHAR(145);</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DROP</a:t>
            </a:r>
            <a:r>
              <a:rPr lang="en-US" dirty="0">
                <a:solidFill>
                  <a:schemeClr val="tx1">
                    <a:lumMod val="95000"/>
                    <a:lumOff val="5000"/>
                  </a:schemeClr>
                </a:solidFill>
                <a:latin typeface="Palatino Linotype" panose="02040502050505030304" pitchFamily="18" charset="0"/>
              </a:rPr>
              <a:t>: DROP command is used to delete the various existing </a:t>
            </a:r>
          </a:p>
          <a:p>
            <a:pPr marL="261938"/>
            <a:r>
              <a:rPr lang="en-US" dirty="0">
                <a:solidFill>
                  <a:schemeClr val="tx1">
                    <a:lumMod val="95000"/>
                    <a:lumOff val="5000"/>
                  </a:schemeClr>
                </a:solidFill>
                <a:latin typeface="Palatino Linotype" panose="02040502050505030304" pitchFamily="18" charset="0"/>
              </a:rPr>
              <a:t>database objects like (database, table, a view or other objects). </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r>
              <a:rPr lang="en-US" dirty="0">
                <a:latin typeface="Palatino Linotype" pitchFamily="18" charset="0"/>
              </a:rPr>
              <a:t>     DROP TABLE student;</a:t>
            </a:r>
            <a:endParaRPr lang="en-US" dirty="0">
              <a:solidFill>
                <a:schemeClr val="tx1">
                  <a:lumMod val="95000"/>
                  <a:lumOff val="5000"/>
                </a:schemeClr>
              </a:solidFill>
              <a:latin typeface="Palatino Linotype" panose="02040502050505030304" pitchFamily="18" charset="0"/>
            </a:endParaRPr>
          </a:p>
        </p:txBody>
      </p:sp>
      <p:sp>
        <p:nvSpPr>
          <p:cNvPr id="10" name="Rectangle 9"/>
          <p:cNvSpPr/>
          <p:nvPr/>
        </p:nvSpPr>
        <p:spPr>
          <a:xfrm>
            <a:off x="11755679" y="0"/>
            <a:ext cx="434734"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(2)</a:t>
            </a:r>
            <a:endParaRPr lang="en-US" dirty="0"/>
          </a:p>
        </p:txBody>
      </p:sp>
      <p:pic>
        <p:nvPicPr>
          <p:cNvPr id="2" name="Picture 2"/>
          <p:cNvPicPr>
            <a:picLocks noChangeAspect="1" noChangeArrowheads="1"/>
          </p:cNvPicPr>
          <p:nvPr/>
        </p:nvPicPr>
        <p:blipFill>
          <a:blip r:embed="rId3" cstate="print"/>
          <a:srcRect/>
          <a:stretch>
            <a:fillRect/>
          </a:stretch>
        </p:blipFill>
        <p:spPr bwMode="auto">
          <a:xfrm>
            <a:off x="8039422" y="2060848"/>
            <a:ext cx="1762212" cy="1512168"/>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3646934" y="2204864"/>
            <a:ext cx="3718090" cy="1008112"/>
          </a:xfrm>
          <a:prstGeom prst="rect">
            <a:avLst/>
          </a:prstGeom>
          <a:noFill/>
          <a:ln w="9525">
            <a:noFill/>
            <a:miter lim="800000"/>
            <a:headEnd/>
            <a:tailEnd/>
          </a:ln>
        </p:spPr>
      </p:pic>
      <p:pic>
        <p:nvPicPr>
          <p:cNvPr id="1028" name="Picture 4"/>
          <p:cNvPicPr>
            <a:picLocks noChangeAspect="1" noChangeArrowheads="1"/>
          </p:cNvPicPr>
          <p:nvPr/>
        </p:nvPicPr>
        <p:blipFill>
          <a:blip r:embed="rId5" cstate="print"/>
          <a:srcRect/>
          <a:stretch>
            <a:fillRect/>
          </a:stretch>
        </p:blipFill>
        <p:spPr bwMode="auto">
          <a:xfrm>
            <a:off x="7696100" y="4829522"/>
            <a:ext cx="3295650" cy="1047750"/>
          </a:xfrm>
          <a:prstGeom prst="rect">
            <a:avLst/>
          </a:prstGeom>
          <a:noFill/>
          <a:ln w="9525">
            <a:noFill/>
            <a:miter lim="800000"/>
            <a:headEnd/>
            <a:tailEnd/>
          </a:ln>
        </p:spPr>
      </p:pic>
    </p:spTree>
    <p:extLst>
      <p:ext uri="{BB962C8B-B14F-4D97-AF65-F5344CB8AC3E}">
        <p14:creationId xmlns:p14="http://schemas.microsoft.com/office/powerpoint/2010/main" val="234954516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DML – Data Manipulation Language</a:t>
            </a:r>
          </a:p>
        </p:txBody>
      </p:sp>
      <p:sp>
        <p:nvSpPr>
          <p:cNvPr id="2" name="Rectangle 1">
            <a:extLst>
              <a:ext uri="{FF2B5EF4-FFF2-40B4-BE49-F238E27FC236}">
                <a16:creationId xmlns:a16="http://schemas.microsoft.com/office/drawing/2014/main" id="{DAD9923C-2D47-4BC7-BBBB-6392059DEC2E}"/>
              </a:ext>
            </a:extLst>
          </p:cNvPr>
          <p:cNvSpPr/>
          <p:nvPr/>
        </p:nvSpPr>
        <p:spPr>
          <a:xfrm>
            <a:off x="191018" y="1268760"/>
            <a:ext cx="11736836"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These commands are used for retrieving, inserting, modifying or deleting the data stored in the database. Some DML commands are INSERT, SELECT, UPDATE, and DELETE commands.</a:t>
            </a:r>
            <a:endParaRPr lang="en-IN" dirty="0">
              <a:solidFill>
                <a:schemeClr val="tx1">
                  <a:lumMod val="95000"/>
                  <a:lumOff val="5000"/>
                </a:schemeClr>
              </a:solidFill>
              <a:latin typeface="Palatino Linotype" panose="02040502050505030304" pitchFamily="18" charset="0"/>
            </a:endParaRPr>
          </a:p>
        </p:txBody>
      </p:sp>
      <p:sp>
        <p:nvSpPr>
          <p:cNvPr id="3" name="Rectangle 2">
            <a:extLst>
              <a:ext uri="{FF2B5EF4-FFF2-40B4-BE49-F238E27FC236}">
                <a16:creationId xmlns:a16="http://schemas.microsoft.com/office/drawing/2014/main" id="{79293766-14E1-4F81-94D5-4F24C23535EA}"/>
              </a:ext>
            </a:extLst>
          </p:cNvPr>
          <p:cNvSpPr/>
          <p:nvPr/>
        </p:nvSpPr>
        <p:spPr>
          <a:xfrm>
            <a:off x="191018" y="2173501"/>
            <a:ext cx="11736836" cy="3631763"/>
          </a:xfrm>
          <a:prstGeom prst="rect">
            <a:avLst/>
          </a:prstGeom>
        </p:spPr>
        <p:txBody>
          <a:bodyPr wrap="square">
            <a:spAutoFit/>
          </a:bodyPr>
          <a:lstStyle/>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INSERT:</a:t>
            </a:r>
            <a:r>
              <a:rPr lang="en-US" dirty="0">
                <a:solidFill>
                  <a:schemeClr val="tx1">
                    <a:lumMod val="95000"/>
                    <a:lumOff val="5000"/>
                  </a:schemeClr>
                </a:solidFill>
                <a:latin typeface="Palatino Linotype" panose="02040502050505030304" pitchFamily="18" charset="0"/>
              </a:rPr>
              <a:t> Insert command is used to insert new records or new rows in a table.</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r>
              <a:rPr lang="en-US" dirty="0">
                <a:solidFill>
                  <a:schemeClr val="tx1">
                    <a:lumMod val="95000"/>
                    <a:lumOff val="5000"/>
                  </a:schemeClr>
                </a:solidFill>
                <a:latin typeface="Palatino Linotype" panose="02040502050505030304" pitchFamily="18" charset="0"/>
              </a:rPr>
              <a:t>     INSERT INTO student VALUES (1, 'raju', 'patel', '1970-12-10', 'raju123@gmail.com');</a:t>
            </a:r>
          </a:p>
          <a:p>
            <a:pPr marL="285750" indent="-285750"/>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SELECT: </a:t>
            </a:r>
            <a:r>
              <a:rPr lang="en-US" dirty="0">
                <a:latin typeface="Palatino Linotype" panose="02040502050505030304" pitchFamily="18" charset="0"/>
              </a:rPr>
              <a:t>The select command is used to retrieve or fetch data from the tables in a database.</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r>
              <a:rPr lang="en-US" dirty="0">
                <a:solidFill>
                  <a:schemeClr val="tx1">
                    <a:lumMod val="95000"/>
                    <a:lumOff val="5000"/>
                  </a:schemeClr>
                </a:solidFill>
                <a:latin typeface="Palatino Linotype" panose="02040502050505030304" pitchFamily="18" charset="0"/>
              </a:rPr>
              <a:t>     SELECT * FROM student;</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UPDATE:</a:t>
            </a:r>
            <a:r>
              <a:rPr lang="en-US" dirty="0">
                <a:solidFill>
                  <a:schemeClr val="tx1">
                    <a:lumMod val="95000"/>
                    <a:lumOff val="5000"/>
                  </a:schemeClr>
                </a:solidFill>
                <a:latin typeface="Palatino Linotype" panose="02040502050505030304" pitchFamily="18" charset="0"/>
              </a:rPr>
              <a:t> The update command is used to update or modify the existing data of a table in the database.</a:t>
            </a:r>
          </a:p>
          <a:p>
            <a:pPr marL="285750" indent="-285750"/>
            <a:endParaRPr lang="en-US" sz="800" dirty="0">
              <a:solidFill>
                <a:schemeClr val="tx1">
                  <a:lumMod val="95000"/>
                  <a:lumOff val="5000"/>
                </a:schemeClr>
              </a:solidFill>
              <a:latin typeface="Palatino Linotype" panose="02040502050505030304" pitchFamily="18" charset="0"/>
            </a:endParaRPr>
          </a:p>
          <a:p>
            <a:pPr marL="285750" indent="-285750"/>
            <a:r>
              <a:rPr lang="en-US" dirty="0">
                <a:solidFill>
                  <a:schemeClr val="tx1">
                    <a:lumMod val="95000"/>
                    <a:lumOff val="5000"/>
                  </a:schemeClr>
                </a:solidFill>
                <a:latin typeface="Palatino Linotype" panose="02040502050505030304" pitchFamily="18" charset="0"/>
              </a:rPr>
              <a:t>     UPDATE student SET emailID = 'mohan.desai@gmail.com' WHERE ID = 3;</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DELETE: </a:t>
            </a:r>
            <a:r>
              <a:rPr lang="en-US" dirty="0">
                <a:solidFill>
                  <a:schemeClr val="tx1">
                    <a:lumMod val="95000"/>
                    <a:lumOff val="5000"/>
                  </a:schemeClr>
                </a:solidFill>
                <a:latin typeface="Palatino Linotype" panose="02040502050505030304" pitchFamily="18" charset="0"/>
              </a:rPr>
              <a:t>The delete command is used to delete the existing records from a table.</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r>
              <a:rPr lang="en-US" dirty="0">
                <a:latin typeface="Palatino Linotype" panose="02040502050505030304" pitchFamily="18" charset="0"/>
              </a:rPr>
              <a:t> </a:t>
            </a:r>
            <a:r>
              <a:rPr lang="en-US">
                <a:latin typeface="Palatino Linotype" panose="02040502050505030304" pitchFamily="18" charset="0"/>
              </a:rPr>
              <a:t>     DELETE </a:t>
            </a:r>
            <a:r>
              <a:rPr lang="en-US" dirty="0">
                <a:latin typeface="Palatino Linotype" panose="02040502050505030304" pitchFamily="18" charset="0"/>
              </a:rPr>
              <a:t>FROM student WHERE ID = 3;</a:t>
            </a:r>
            <a:endParaRPr lang="en-IN" dirty="0">
              <a:solidFill>
                <a:schemeClr val="tx1">
                  <a:lumMod val="95000"/>
                  <a:lumOff val="5000"/>
                </a:schemeClr>
              </a:solidFill>
              <a:latin typeface="Palatino Linotype" panose="02040502050505030304" pitchFamily="18" charset="0"/>
            </a:endParaRPr>
          </a:p>
        </p:txBody>
      </p:sp>
      <p:sp>
        <p:nvSpPr>
          <p:cNvPr id="8" name="Rectangle 7"/>
          <p:cNvSpPr/>
          <p:nvPr/>
        </p:nvSpPr>
        <p:spPr>
          <a:xfrm>
            <a:off x="11755679" y="0"/>
            <a:ext cx="434734"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p14="http://schemas.microsoft.com/office/powerpoint/2010/main" val="185479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DCL – Data Control Language</a:t>
            </a:r>
          </a:p>
        </p:txBody>
      </p:sp>
      <p:sp>
        <p:nvSpPr>
          <p:cNvPr id="6" name="Rectangle 5">
            <a:extLst>
              <a:ext uri="{FF2B5EF4-FFF2-40B4-BE49-F238E27FC236}">
                <a16:creationId xmlns:a16="http://schemas.microsoft.com/office/drawing/2014/main" id="{99FC46CB-9150-42AE-B3EA-C4728C00D570}"/>
              </a:ext>
            </a:extLst>
          </p:cNvPr>
          <p:cNvSpPr/>
          <p:nvPr/>
        </p:nvSpPr>
        <p:spPr>
          <a:xfrm>
            <a:off x="191018" y="1268760"/>
            <a:ext cx="11736836" cy="646331"/>
          </a:xfrm>
          <a:prstGeom prst="rect">
            <a:avLst/>
          </a:prstGeom>
        </p:spPr>
        <p:txBody>
          <a:bodyPr wrap="square">
            <a:spAutoFit/>
          </a:bodyPr>
          <a:lstStyle/>
          <a:p>
            <a:r>
              <a:rPr lang="en-US" dirty="0">
                <a:latin typeface="Palatino Linotype" panose="02040502050505030304" pitchFamily="18" charset="0"/>
              </a:rPr>
              <a:t>These SQL commands are used for providing security or access control to database objects ( like table, views, procedures, </a:t>
            </a:r>
            <a:r>
              <a:rPr lang="en-US" dirty="0" err="1">
                <a:latin typeface="Palatino Linotype" panose="02040502050505030304" pitchFamily="18" charset="0"/>
              </a:rPr>
              <a:t>etc</a:t>
            </a:r>
            <a:r>
              <a:rPr lang="en-US" dirty="0">
                <a:latin typeface="Palatino Linotype" panose="02040502050505030304" pitchFamily="18" charset="0"/>
              </a:rPr>
              <a:t>).</a:t>
            </a:r>
            <a:endParaRPr lang="en-IN" dirty="0">
              <a:solidFill>
                <a:schemeClr val="tx1">
                  <a:lumMod val="95000"/>
                  <a:lumOff val="5000"/>
                </a:schemeClr>
              </a:solidFill>
              <a:latin typeface="Palatino Linotype" panose="02040502050505030304" pitchFamily="18" charset="0"/>
            </a:endParaRPr>
          </a:p>
        </p:txBody>
      </p:sp>
      <p:sp>
        <p:nvSpPr>
          <p:cNvPr id="8" name="Rectangle 7">
            <a:extLst>
              <a:ext uri="{FF2B5EF4-FFF2-40B4-BE49-F238E27FC236}">
                <a16:creationId xmlns:a16="http://schemas.microsoft.com/office/drawing/2014/main" id="{2A76D40B-D621-4774-8592-1DA9E4EB01ED}"/>
              </a:ext>
            </a:extLst>
          </p:cNvPr>
          <p:cNvSpPr/>
          <p:nvPr/>
        </p:nvSpPr>
        <p:spPr>
          <a:xfrm>
            <a:off x="191018" y="2420888"/>
            <a:ext cx="11736836" cy="1477328"/>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GRANT:</a:t>
            </a:r>
            <a:r>
              <a:rPr lang="en-US" dirty="0">
                <a:latin typeface="Palatino Linotype" panose="02040502050505030304" pitchFamily="18" charset="0"/>
              </a:rPr>
              <a:t> This command is used to give access or permission to specific users on database objects like table, view, etc.</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REVOKE:</a:t>
            </a:r>
            <a:r>
              <a:rPr lang="en-US" dirty="0">
                <a:latin typeface="Palatino Linotype" panose="02040502050505030304" pitchFamily="18" charset="0"/>
              </a:rPr>
              <a:t> The REVOKE command removes user access rights or privileges to the database objects given by using the GRANT command.</a:t>
            </a:r>
            <a:endParaRPr lang="en-IN" dirty="0">
              <a:solidFill>
                <a:schemeClr val="tx1">
                  <a:lumMod val="95000"/>
                  <a:lumOff val="5000"/>
                </a:schemeClr>
              </a:solidFill>
              <a:latin typeface="Palatino Linotype" panose="02040502050505030304" pitchFamily="18" charset="0"/>
            </a:endParaRPr>
          </a:p>
        </p:txBody>
      </p:sp>
      <p:sp>
        <p:nvSpPr>
          <p:cNvPr id="9" name="Rectangle 8"/>
          <p:cNvSpPr/>
          <p:nvPr/>
        </p:nvSpPr>
        <p:spPr>
          <a:xfrm>
            <a:off x="11755679" y="0"/>
            <a:ext cx="434734"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p14="http://schemas.microsoft.com/office/powerpoint/2010/main" val="427893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TCL – </a:t>
            </a:r>
            <a:r>
              <a:rPr lang="en-IN" sz="3600" dirty="0">
                <a:latin typeface="Palatino Linotype" panose="02040502050505030304" pitchFamily="18" charset="0"/>
              </a:rPr>
              <a:t>Transaction Control Language</a:t>
            </a:r>
            <a:endParaRPr lang="en-US" sz="3600" dirty="0">
              <a:latin typeface="Palatino Linotype" panose="02040502050505030304" pitchFamily="18" charset="0"/>
            </a:endParaRPr>
          </a:p>
        </p:txBody>
      </p:sp>
      <p:sp>
        <p:nvSpPr>
          <p:cNvPr id="6" name="Rectangle 5">
            <a:extLst>
              <a:ext uri="{FF2B5EF4-FFF2-40B4-BE49-F238E27FC236}">
                <a16:creationId xmlns:a16="http://schemas.microsoft.com/office/drawing/2014/main" id="{3734B797-C46C-471A-AE7A-A9F29DEE5FA0}"/>
              </a:ext>
            </a:extLst>
          </p:cNvPr>
          <p:cNvSpPr/>
          <p:nvPr/>
        </p:nvSpPr>
        <p:spPr>
          <a:xfrm>
            <a:off x="191018" y="1268760"/>
            <a:ext cx="11736836" cy="369332"/>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These commands are used for managing changes affecting the data.</a:t>
            </a:r>
            <a:endParaRPr lang="en-IN" dirty="0">
              <a:solidFill>
                <a:schemeClr val="tx1">
                  <a:lumMod val="95000"/>
                  <a:lumOff val="5000"/>
                </a:schemeClr>
              </a:solidFill>
              <a:latin typeface="Palatino Linotype" panose="02040502050505030304" pitchFamily="18" charset="0"/>
            </a:endParaRPr>
          </a:p>
        </p:txBody>
      </p:sp>
      <p:sp>
        <p:nvSpPr>
          <p:cNvPr id="8" name="Rectangle 7">
            <a:extLst>
              <a:ext uri="{FF2B5EF4-FFF2-40B4-BE49-F238E27FC236}">
                <a16:creationId xmlns:a16="http://schemas.microsoft.com/office/drawing/2014/main" id="{F90503B4-5182-4576-92C3-29BE690CB527}"/>
              </a:ext>
            </a:extLst>
          </p:cNvPr>
          <p:cNvSpPr/>
          <p:nvPr/>
        </p:nvSpPr>
        <p:spPr>
          <a:xfrm>
            <a:off x="191018" y="2204864"/>
            <a:ext cx="11736836"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COMMIT: </a:t>
            </a:r>
            <a:r>
              <a:rPr lang="en-US" dirty="0">
                <a:latin typeface="Palatino Linotype" panose="02040502050505030304" pitchFamily="18" charset="0"/>
              </a:rPr>
              <a:t>The COMMIT command saves all the transactions or changes to the database since the last COMMIT or ROLLBACK command. After COMMIT the changes cannot be undone.</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ROLLBACK:</a:t>
            </a:r>
            <a:r>
              <a:rPr lang="en-US" dirty="0">
                <a:latin typeface="Palatino Linotype" panose="02040502050505030304" pitchFamily="18" charset="0"/>
              </a:rPr>
              <a:t> The ROLLBACK command is used to undo transactions or changes that have not been saved to the database. </a:t>
            </a:r>
          </a:p>
        </p:txBody>
      </p:sp>
      <p:sp>
        <p:nvSpPr>
          <p:cNvPr id="9" name="Rectangle 8"/>
          <p:cNvSpPr/>
          <p:nvPr/>
        </p:nvSpPr>
        <p:spPr>
          <a:xfrm>
            <a:off x="11755679" y="0"/>
            <a:ext cx="434734"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980728"/>
            <a:ext cx="8838049" cy="914400"/>
          </a:xfrm>
          <a:prstGeom prst="rect">
            <a:avLst/>
          </a:prstGeom>
        </p:spPr>
        <p:txBody>
          <a:bodyPr>
            <a:normAutofit/>
          </a:bodyPr>
          <a:lstStyle/>
          <a:p>
            <a:pPr algn="ctr">
              <a:spcBef>
                <a:spcPct val="0"/>
              </a:spcBef>
              <a:defRPr/>
            </a:pPr>
            <a:r>
              <a:rPr lang="en-IN" sz="4800" dirty="0">
                <a:latin typeface="Segoe UI Light" panose="020B0502040204020203" pitchFamily="34" charset="0"/>
                <a:cs typeface="Segoe UI Light" panose="020B0502040204020203" pitchFamily="34" charset="0"/>
              </a:rPr>
              <a:t>Types Of Constraints</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03071795-478D-4709-A352-9F853A16EEBD}"/>
              </a:ext>
            </a:extLst>
          </p:cNvPr>
          <p:cNvSpPr/>
          <p:nvPr/>
        </p:nvSpPr>
        <p:spPr>
          <a:xfrm>
            <a:off x="118542" y="2564904"/>
            <a:ext cx="11953328" cy="2113784"/>
          </a:xfrm>
          <a:prstGeom prst="rect">
            <a:avLst/>
          </a:prstGeom>
        </p:spPr>
        <p:txBody>
          <a:bodyPr wrap="square">
            <a:spAutoFit/>
          </a:bodyPr>
          <a:lstStyle/>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NOT NULL</a:t>
            </a:r>
            <a:r>
              <a:rPr lang="en-US" dirty="0">
                <a:solidFill>
                  <a:srgbClr val="000000"/>
                </a:solidFill>
                <a:latin typeface="Palatino Linotype" panose="02040502050505030304" pitchFamily="18" charset="0"/>
              </a:rPr>
              <a:t> - Ensures that a column cannot have a NULL value</a:t>
            </a:r>
          </a:p>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UNIQUE</a:t>
            </a:r>
            <a:r>
              <a:rPr lang="en-US" dirty="0">
                <a:solidFill>
                  <a:srgbClr val="000000"/>
                </a:solidFill>
                <a:latin typeface="Palatino Linotype" panose="02040502050505030304" pitchFamily="18" charset="0"/>
              </a:rPr>
              <a:t> - Ensures that all values in a column are different</a:t>
            </a:r>
          </a:p>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PRIMARY KEY</a:t>
            </a:r>
            <a:r>
              <a:rPr lang="en-US" dirty="0">
                <a:solidFill>
                  <a:srgbClr val="000000"/>
                </a:solidFill>
                <a:latin typeface="Palatino Linotype" panose="02040502050505030304" pitchFamily="18" charset="0"/>
              </a:rPr>
              <a:t> - A combination of a NOT NULL and UNIQUE. Uniquely identifies each row in a table</a:t>
            </a:r>
          </a:p>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FOREIGN KEY</a:t>
            </a:r>
            <a:r>
              <a:rPr lang="en-US" dirty="0">
                <a:solidFill>
                  <a:srgbClr val="000000"/>
                </a:solidFill>
                <a:latin typeface="Palatino Linotype" panose="02040502050505030304" pitchFamily="18" charset="0"/>
              </a:rPr>
              <a:t> - Uniquely identifies a row/record in another table.</a:t>
            </a:r>
          </a:p>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CHECK</a:t>
            </a:r>
            <a:r>
              <a:rPr lang="en-US" dirty="0">
                <a:solidFill>
                  <a:srgbClr val="000000"/>
                </a:solidFill>
                <a:latin typeface="Palatino Linotype" panose="02040502050505030304" pitchFamily="18" charset="0"/>
              </a:rPr>
              <a:t> - Ensures that all values in a column satisfies a specific condition.</a:t>
            </a:r>
          </a:p>
        </p:txBody>
      </p:sp>
      <p:sp>
        <p:nvSpPr>
          <p:cNvPr id="6" name="Rectangle 5"/>
          <p:cNvSpPr/>
          <p:nvPr/>
        </p:nvSpPr>
        <p:spPr>
          <a:xfrm>
            <a:off x="11755679" y="0"/>
            <a:ext cx="434734"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p14="http://schemas.microsoft.com/office/powerpoint/2010/main" val="1393101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42592"/>
            <a:ext cx="8838049" cy="914400"/>
          </a:xfrm>
          <a:prstGeom prst="rect">
            <a:avLst/>
          </a:prstGeom>
        </p:spPr>
        <p:txBody>
          <a:bodyPr>
            <a:normAutofit/>
          </a:bodyPr>
          <a:lstStyle/>
          <a:p>
            <a:pPr algn="ctr">
              <a:spcBef>
                <a:spcPct val="0"/>
              </a:spcBef>
              <a:defRPr/>
            </a:pPr>
            <a:r>
              <a:rPr lang="en-US" sz="4800" dirty="0">
                <a:latin typeface="Segoe UI Light" panose="020B0502040204020203" pitchFamily="34" charset="0"/>
                <a:cs typeface="Segoe UI Light" panose="020B0502040204020203" pitchFamily="34" charset="0"/>
              </a:rPr>
              <a:t>File System vs DBMS</a:t>
            </a:r>
            <a:endParaRPr lang="en-IN" sz="4800"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p:cNvSpPr/>
          <p:nvPr/>
        </p:nvSpPr>
        <p:spPr>
          <a:xfrm>
            <a:off x="11755679" y="0"/>
            <a:ext cx="434734"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(5)</a:t>
            </a:r>
            <a:endParaRPr lang="en-US" dirty="0"/>
          </a:p>
        </p:txBody>
      </p:sp>
    </p:spTree>
    <p:extLst>
      <p:ext uri="{BB962C8B-B14F-4D97-AF65-F5344CB8AC3E}">
        <p14:creationId xmlns:p14="http://schemas.microsoft.com/office/powerpoint/2010/main" val="179276966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File System</a:t>
            </a:r>
          </a:p>
        </p:txBody>
      </p:sp>
      <p:sp>
        <p:nvSpPr>
          <p:cNvPr id="10" name="Rectangle 9"/>
          <p:cNvSpPr/>
          <p:nvPr/>
        </p:nvSpPr>
        <p:spPr>
          <a:xfrm>
            <a:off x="190550" y="2132856"/>
            <a:ext cx="8136904" cy="1200329"/>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 While it uses a simple structure, a </a:t>
            </a:r>
            <a:r>
              <a:rPr lang="en-US" b="1" dirty="0">
                <a:latin typeface="Palatino Linotype" pitchFamily="18" charset="0"/>
              </a:rPr>
              <a:t>flat file</a:t>
            </a:r>
            <a:r>
              <a:rPr lang="en-US" dirty="0">
                <a:latin typeface="Palatino Linotype" pitchFamily="18" charset="0"/>
              </a:rPr>
              <a:t> database cannot contain multiple tables like a relational database can</a:t>
            </a:r>
          </a:p>
        </p:txBody>
      </p:sp>
      <p:sp>
        <p:nvSpPr>
          <p:cNvPr id="11" name="Rectangle 10"/>
          <p:cNvSpPr/>
          <p:nvPr/>
        </p:nvSpPr>
        <p:spPr>
          <a:xfrm>
            <a:off x="478582" y="1124744"/>
            <a:ext cx="11305256"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filesystem</a:t>
            </a:r>
            <a:r>
              <a:rPr lang="en-US" dirty="0">
                <a:latin typeface="Palatino Linotype" pitchFamily="18" charset="0"/>
              </a:rPr>
              <a:t> is the methods and data structures that an operating </a:t>
            </a:r>
            <a:r>
              <a:rPr lang="en-US" b="1" dirty="0">
                <a:latin typeface="Palatino Linotype" pitchFamily="18" charset="0"/>
              </a:rPr>
              <a:t>system</a:t>
            </a:r>
            <a:r>
              <a:rPr lang="en-US" dirty="0">
                <a:latin typeface="Palatino Linotype" pitchFamily="18" charset="0"/>
              </a:rPr>
              <a:t> uses to keep track of </a:t>
            </a:r>
            <a:r>
              <a:rPr lang="en-US" b="1" dirty="0">
                <a:latin typeface="Palatino Linotype" pitchFamily="18" charset="0"/>
              </a:rPr>
              <a:t>files</a:t>
            </a:r>
            <a:r>
              <a:rPr lang="en-US" dirty="0">
                <a:latin typeface="Palatino Linotype" pitchFamily="18" charset="0"/>
              </a:rPr>
              <a:t> on a disk or partition; that is, the way the </a:t>
            </a:r>
            <a:r>
              <a:rPr lang="en-US" b="1" dirty="0">
                <a:latin typeface="Palatino Linotype" pitchFamily="18" charset="0"/>
              </a:rPr>
              <a:t>files</a:t>
            </a:r>
            <a:r>
              <a:rPr lang="en-US" dirty="0">
                <a:latin typeface="Palatino Linotype" pitchFamily="18" charset="0"/>
              </a:rPr>
              <a:t> are organized on the disk.</a:t>
            </a:r>
          </a:p>
        </p:txBody>
      </p:sp>
      <p:sp>
        <p:nvSpPr>
          <p:cNvPr id="12" name="Rectangle 11"/>
          <p:cNvSpPr/>
          <p:nvPr/>
        </p:nvSpPr>
        <p:spPr>
          <a:xfrm>
            <a:off x="11755679" y="0"/>
            <a:ext cx="434734"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(5)</a:t>
            </a:r>
            <a:endParaRPr lang="en-US" dirty="0"/>
          </a:p>
        </p:txBody>
      </p:sp>
      <p:pic>
        <p:nvPicPr>
          <p:cNvPr id="6146" name="Picture 2" descr="file_sys_8"/>
          <p:cNvPicPr>
            <a:picLocks noChangeAspect="1" noChangeArrowheads="1"/>
          </p:cNvPicPr>
          <p:nvPr/>
        </p:nvPicPr>
        <p:blipFill>
          <a:blip r:embed="rId3" cstate="print"/>
          <a:srcRect/>
          <a:stretch>
            <a:fillRect/>
          </a:stretch>
        </p:blipFill>
        <p:spPr bwMode="auto">
          <a:xfrm>
            <a:off x="8543478" y="1457400"/>
            <a:ext cx="3646935" cy="5400600"/>
          </a:xfrm>
          <a:prstGeom prst="rect">
            <a:avLst/>
          </a:prstGeom>
          <a:noFill/>
        </p:spPr>
      </p:pic>
    </p:spTree>
    <p:extLst>
      <p:ext uri="{BB962C8B-B14F-4D97-AF65-F5344CB8AC3E}">
        <p14:creationId xmlns:p14="http://schemas.microsoft.com/office/powerpoint/2010/main" val="1941358839"/>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DBMS</a:t>
            </a:r>
          </a:p>
        </p:txBody>
      </p:sp>
      <p:sp>
        <p:nvSpPr>
          <p:cNvPr id="12" name="Rectangle 11"/>
          <p:cNvSpPr/>
          <p:nvPr/>
        </p:nvSpPr>
        <p:spPr>
          <a:xfrm>
            <a:off x="11755679" y="0"/>
            <a:ext cx="434734"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(5)</a:t>
            </a:r>
            <a:endParaRPr lang="en-US" dirty="0"/>
          </a:p>
        </p:txBody>
      </p:sp>
      <p:sp>
        <p:nvSpPr>
          <p:cNvPr id="9" name="Rectangle 8">
            <a:extLst>
              <a:ext uri="{FF2B5EF4-FFF2-40B4-BE49-F238E27FC236}">
                <a16:creationId xmlns:a16="http://schemas.microsoft.com/office/drawing/2014/main" id="{8FAE9B23-3ED4-4706-957F-B5A1738E90CC}"/>
              </a:ext>
            </a:extLst>
          </p:cNvPr>
          <p:cNvSpPr/>
          <p:nvPr/>
        </p:nvSpPr>
        <p:spPr>
          <a:xfrm>
            <a:off x="190550" y="1196752"/>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manipulate, retrieve and manage data in a database.</a:t>
            </a:r>
            <a:endParaRPr lang="en-IN" sz="2000" dirty="0">
              <a:latin typeface="Palatino Linotype" panose="02040502050505030304" pitchFamily="18" charset="0"/>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67214" y="3140968"/>
            <a:ext cx="4385660" cy="1656184"/>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590" y="2708920"/>
            <a:ext cx="3816226" cy="2821057"/>
          </a:xfrm>
          <a:prstGeom prst="rect">
            <a:avLst/>
          </a:prstGeom>
        </p:spPr>
      </p:pic>
    </p:spTree>
    <p:extLst>
      <p:ext uri="{BB962C8B-B14F-4D97-AF65-F5344CB8AC3E}">
        <p14:creationId xmlns:p14="http://schemas.microsoft.com/office/powerpoint/2010/main" val="1941358839"/>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09A4DD51-F450-4FA7-BA18-C2A26D10D72C}"/>
              </a:ext>
            </a:extLst>
          </p:cNvPr>
          <p:cNvSpPr/>
          <p:nvPr/>
        </p:nvSpPr>
        <p:spPr>
          <a:xfrm>
            <a:off x="1523802" y="2"/>
            <a:ext cx="9142810" cy="838243"/>
          </a:xfrm>
          <a:prstGeom prst="rect">
            <a:avLst/>
          </a:prstGeom>
          <a:solidFill>
            <a:schemeClr val="bg1"/>
          </a:solidFill>
        </p:spPr>
        <p:txBody>
          <a:bodyPr wrap="square">
            <a:spAutoFit/>
          </a:bodyPr>
          <a:lstStyle/>
          <a:p>
            <a:pPr algn="r" fontAlgn="base">
              <a:lnSpc>
                <a:spcPct val="150000"/>
              </a:lnSpc>
            </a:pPr>
            <a:r>
              <a:rPr lang="en-US" sz="3600" dirty="0"/>
              <a:t>Advantages and Disadvantages of Flat Files</a:t>
            </a:r>
            <a:endParaRPr lang="en-US" sz="3600" dirty="0">
              <a:latin typeface="Palatino Linotype" panose="02040502050505030304"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(5)</a:t>
            </a:r>
            <a:endParaRPr lang="en-US" dirty="0"/>
          </a:p>
        </p:txBody>
      </p:sp>
      <p:sp>
        <p:nvSpPr>
          <p:cNvPr id="8" name="Rectangle 7"/>
          <p:cNvSpPr/>
          <p:nvPr/>
        </p:nvSpPr>
        <p:spPr>
          <a:xfrm>
            <a:off x="334566"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graphicFrame>
        <p:nvGraphicFramePr>
          <p:cNvPr id="10" name="Table 9"/>
          <p:cNvGraphicFramePr>
            <a:graphicFrameLocks noGrp="1"/>
          </p:cNvGraphicFramePr>
          <p:nvPr/>
        </p:nvGraphicFramePr>
        <p:xfrm>
          <a:off x="478582" y="1916832"/>
          <a:ext cx="9217024" cy="1516380"/>
        </p:xfrm>
        <a:graphic>
          <a:graphicData uri="http://schemas.openxmlformats.org/drawingml/2006/table">
            <a:tbl>
              <a:tblPr>
                <a:tableStyleId>{5940675A-B579-460E-94D1-54222C63F5DA}</a:tableStyleId>
              </a:tblPr>
              <a:tblGrid>
                <a:gridCol w="4608512">
                  <a:extLst>
                    <a:ext uri="{9D8B030D-6E8A-4147-A177-3AD203B41FA5}">
                      <a16:colId xmlns:a16="http://schemas.microsoft.com/office/drawing/2014/main" val="20000"/>
                    </a:ext>
                  </a:extLst>
                </a:gridCol>
                <a:gridCol w="4608512">
                  <a:extLst>
                    <a:ext uri="{9D8B030D-6E8A-4147-A177-3AD203B41FA5}">
                      <a16:colId xmlns:a16="http://schemas.microsoft.com/office/drawing/2014/main" val="20001"/>
                    </a:ext>
                  </a:extLst>
                </a:gridCol>
              </a:tblGrid>
              <a:tr h="0">
                <a:tc>
                  <a:txBody>
                    <a:bodyPr/>
                    <a:lstStyle/>
                    <a:p>
                      <a:pPr algn="ctr" fontAlgn="b"/>
                      <a:r>
                        <a:rPr lang="en-US" b="1" dirty="0">
                          <a:latin typeface="Palatino Linotype" pitchFamily="18" charset="0"/>
                        </a:rPr>
                        <a:t>Advantages</a:t>
                      </a:r>
                    </a:p>
                  </a:txBody>
                  <a:tcPr marL="95250" marR="95250" marT="95250" marB="95250" anchor="b"/>
                </a:tc>
                <a:tc>
                  <a:txBody>
                    <a:bodyPr/>
                    <a:lstStyle/>
                    <a:p>
                      <a:pPr algn="ctr" fontAlgn="b"/>
                      <a:r>
                        <a:rPr lang="en-US" b="1" dirty="0">
                          <a:latin typeface="Palatino Linotype" pitchFamily="18" charset="0"/>
                        </a:rPr>
                        <a:t>Disadvantages</a:t>
                      </a:r>
                    </a:p>
                  </a:txBody>
                  <a:tcPr marL="95250" marR="95250" marT="95250" marB="95250" anchor="b"/>
                </a:tc>
                <a:extLst>
                  <a:ext uri="{0D108BD9-81ED-4DB2-BD59-A6C34878D82A}">
                    <a16:rowId xmlns:a16="http://schemas.microsoft.com/office/drawing/2014/main" val="10000"/>
                  </a:ext>
                </a:extLst>
              </a:tr>
              <a:tr h="0">
                <a:tc>
                  <a:txBody>
                    <a:bodyPr/>
                    <a:lstStyle/>
                    <a:p>
                      <a:pPr marL="360363" indent="0" fontAlgn="t"/>
                      <a:r>
                        <a:rPr lang="en-US" dirty="0">
                          <a:latin typeface="Palatino Linotype" pitchFamily="18" charset="0"/>
                        </a:rPr>
                        <a:t>Low price</a:t>
                      </a:r>
                    </a:p>
                  </a:txBody>
                  <a:tcPr marL="38100" marR="38100" marT="38100" marB="38100"/>
                </a:tc>
                <a:tc>
                  <a:txBody>
                    <a:bodyPr/>
                    <a:lstStyle/>
                    <a:p>
                      <a:pPr marL="360363" indent="0" fontAlgn="t"/>
                      <a:r>
                        <a:rPr lang="en-US" dirty="0">
                          <a:latin typeface="Palatino Linotype" pitchFamily="18" charset="0"/>
                        </a:rPr>
                        <a:t>Slow access times</a:t>
                      </a:r>
                    </a:p>
                  </a:txBody>
                  <a:tcPr marL="38100" marR="38100" marT="38100" marB="38100"/>
                </a:tc>
                <a:extLst>
                  <a:ext uri="{0D108BD9-81ED-4DB2-BD59-A6C34878D82A}">
                    <a16:rowId xmlns:a16="http://schemas.microsoft.com/office/drawing/2014/main" val="10001"/>
                  </a:ext>
                </a:extLst>
              </a:tr>
              <a:tr h="0">
                <a:tc>
                  <a:txBody>
                    <a:bodyPr/>
                    <a:lstStyle/>
                    <a:p>
                      <a:pPr marL="360363" indent="0" fontAlgn="t"/>
                      <a:r>
                        <a:rPr lang="en-US" dirty="0">
                          <a:latin typeface="Palatino Linotype" pitchFamily="18" charset="0"/>
                        </a:rPr>
                        <a:t>Easy to use</a:t>
                      </a:r>
                    </a:p>
                  </a:txBody>
                  <a:tcPr marL="38100" marR="38100" marT="38100" marB="38100"/>
                </a:tc>
                <a:tc>
                  <a:txBody>
                    <a:bodyPr/>
                    <a:lstStyle/>
                    <a:p>
                      <a:pPr fontAlgn="t"/>
                      <a:r>
                        <a:rPr lang="en-US" dirty="0">
                          <a:latin typeface="Palatino Linotype" pitchFamily="18" charset="0"/>
                        </a:rPr>
                        <a:t> </a:t>
                      </a:r>
                    </a:p>
                  </a:txBody>
                  <a:tcPr marL="38100" marR="38100" marT="38100" marB="38100"/>
                </a:tc>
                <a:extLst>
                  <a:ext uri="{0D108BD9-81ED-4DB2-BD59-A6C34878D82A}">
                    <a16:rowId xmlns:a16="http://schemas.microsoft.com/office/drawing/2014/main" val="10002"/>
                  </a:ext>
                </a:extLst>
              </a:tr>
              <a:tr h="0">
                <a:tc>
                  <a:txBody>
                    <a:bodyPr/>
                    <a:lstStyle/>
                    <a:p>
                      <a:pPr marL="360363" indent="0" fontAlgn="t"/>
                      <a:r>
                        <a:rPr lang="en-US" dirty="0">
                          <a:latin typeface="Palatino Linotype" pitchFamily="18" charset="0"/>
                        </a:rPr>
                        <a:t>Easily scalable</a:t>
                      </a:r>
                    </a:p>
                  </a:txBody>
                  <a:tcPr marL="38100" marR="38100" marT="38100" marB="38100"/>
                </a:tc>
                <a:tc>
                  <a:txBody>
                    <a:bodyPr/>
                    <a:lstStyle/>
                    <a:p>
                      <a:pPr fontAlgn="t"/>
                      <a:r>
                        <a:rPr lang="en-US" dirty="0">
                          <a:latin typeface="Palatino Linotype" pitchFamily="18" charset="0"/>
                        </a:rPr>
                        <a:t> </a:t>
                      </a:r>
                    </a:p>
                  </a:txBody>
                  <a:tcPr marL="38100" marR="38100" marT="38100" marB="3810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41358839"/>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09A4DD51-F450-4FA7-BA18-C2A26D10D72C}"/>
              </a:ext>
            </a:extLst>
          </p:cNvPr>
          <p:cNvSpPr/>
          <p:nvPr/>
        </p:nvSpPr>
        <p:spPr>
          <a:xfrm>
            <a:off x="1523802" y="2"/>
            <a:ext cx="9142810" cy="923330"/>
          </a:xfrm>
          <a:prstGeom prst="rect">
            <a:avLst/>
          </a:prstGeom>
          <a:solidFill>
            <a:schemeClr val="bg1"/>
          </a:solidFill>
        </p:spPr>
        <p:txBody>
          <a:bodyPr wrap="square">
            <a:spAutoFit/>
          </a:bodyPr>
          <a:lstStyle/>
          <a:p>
            <a:pPr algn="r" fontAlgn="base">
              <a:lnSpc>
                <a:spcPct val="150000"/>
              </a:lnSpc>
            </a:pPr>
            <a:r>
              <a:rPr lang="en-US" sz="3600" dirty="0"/>
              <a:t>Advantages and Disadvantages of DBMS</a:t>
            </a:r>
            <a:endParaRPr lang="en-US" sz="3600" dirty="0">
              <a:latin typeface="Palatino Linotype" panose="02040502050505030304"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(5)</a:t>
            </a:r>
            <a:endParaRPr lang="en-US" dirty="0"/>
          </a:p>
        </p:txBody>
      </p:sp>
      <p:graphicFrame>
        <p:nvGraphicFramePr>
          <p:cNvPr id="6" name="Table 5"/>
          <p:cNvGraphicFramePr>
            <a:graphicFrameLocks noGrp="1"/>
          </p:cNvGraphicFramePr>
          <p:nvPr/>
        </p:nvGraphicFramePr>
        <p:xfrm>
          <a:off x="478582" y="1052736"/>
          <a:ext cx="9217024" cy="1866900"/>
        </p:xfrm>
        <a:graphic>
          <a:graphicData uri="http://schemas.openxmlformats.org/drawingml/2006/table">
            <a:tbl>
              <a:tblPr>
                <a:tableStyleId>{5940675A-B579-460E-94D1-54222C63F5DA}</a:tableStyleId>
              </a:tblPr>
              <a:tblGrid>
                <a:gridCol w="4608512">
                  <a:extLst>
                    <a:ext uri="{9D8B030D-6E8A-4147-A177-3AD203B41FA5}">
                      <a16:colId xmlns:a16="http://schemas.microsoft.com/office/drawing/2014/main" val="20000"/>
                    </a:ext>
                  </a:extLst>
                </a:gridCol>
                <a:gridCol w="4608512">
                  <a:extLst>
                    <a:ext uri="{9D8B030D-6E8A-4147-A177-3AD203B41FA5}">
                      <a16:colId xmlns:a16="http://schemas.microsoft.com/office/drawing/2014/main" val="20001"/>
                    </a:ext>
                  </a:extLst>
                </a:gridCol>
              </a:tblGrid>
              <a:tr h="0">
                <a:tc>
                  <a:txBody>
                    <a:bodyPr/>
                    <a:lstStyle/>
                    <a:p>
                      <a:pPr algn="ctr" fontAlgn="b"/>
                      <a:r>
                        <a:rPr lang="en-US" b="1" dirty="0">
                          <a:latin typeface="Palatino Linotype" pitchFamily="18" charset="0"/>
                        </a:rPr>
                        <a:t>Advantages</a:t>
                      </a:r>
                    </a:p>
                  </a:txBody>
                  <a:tcPr marL="95250" marR="95250" marT="95250" marB="95250" anchor="b"/>
                </a:tc>
                <a:tc>
                  <a:txBody>
                    <a:bodyPr/>
                    <a:lstStyle/>
                    <a:p>
                      <a:pPr algn="ctr" fontAlgn="b"/>
                      <a:r>
                        <a:rPr lang="en-US" b="1" dirty="0">
                          <a:latin typeface="Palatino Linotype" pitchFamily="18" charset="0"/>
                        </a:rPr>
                        <a:t>Disadvantages</a:t>
                      </a:r>
                    </a:p>
                  </a:txBody>
                  <a:tcPr marL="95250" marR="95250" marT="95250" marB="95250" anchor="b"/>
                </a:tc>
                <a:extLst>
                  <a:ext uri="{0D108BD9-81ED-4DB2-BD59-A6C34878D82A}">
                    <a16:rowId xmlns:a16="http://schemas.microsoft.com/office/drawing/2014/main" val="10000"/>
                  </a:ext>
                </a:extLst>
              </a:tr>
              <a:tr h="0">
                <a:tc>
                  <a:txBody>
                    <a:bodyPr/>
                    <a:lstStyle/>
                    <a:p>
                      <a:pPr marL="360363" indent="0" algn="l" defTabSz="914400" rtl="0" eaLnBrk="1" fontAlgn="t" latinLnBrk="0" hangingPunct="1"/>
                      <a:r>
                        <a:rPr lang="en-US" sz="1800" kern="1200" dirty="0">
                          <a:solidFill>
                            <a:schemeClr val="tx1"/>
                          </a:solidFill>
                          <a:latin typeface="Palatino Linotype" pitchFamily="18" charset="0"/>
                          <a:ea typeface="+mn-ea"/>
                          <a:cs typeface="+mn-cs"/>
                        </a:rPr>
                        <a:t>Improved data sharing</a:t>
                      </a:r>
                    </a:p>
                  </a:txBody>
                  <a:tcPr marL="38100" marR="38100" marT="38100" marB="38100"/>
                </a:tc>
                <a:tc>
                  <a:txBody>
                    <a:bodyPr/>
                    <a:lstStyle/>
                    <a:p>
                      <a:pPr marL="360363" indent="0" algn="l" defTabSz="914400" rtl="0" eaLnBrk="1" fontAlgn="t" latinLnBrk="0" hangingPunct="1"/>
                      <a:r>
                        <a:rPr lang="en-US" sz="1800" kern="1200" dirty="0">
                          <a:solidFill>
                            <a:schemeClr val="tx1"/>
                          </a:solidFill>
                          <a:latin typeface="Palatino Linotype" pitchFamily="18" charset="0"/>
                          <a:ea typeface="+mn-ea"/>
                          <a:cs typeface="+mn-cs"/>
                        </a:rPr>
                        <a:t>Increased costs</a:t>
                      </a:r>
                    </a:p>
                  </a:txBody>
                  <a:tcPr marL="38100" marR="38100" marT="38100" marB="38100"/>
                </a:tc>
                <a:extLst>
                  <a:ext uri="{0D108BD9-81ED-4DB2-BD59-A6C34878D82A}">
                    <a16:rowId xmlns:a16="http://schemas.microsoft.com/office/drawing/2014/main" val="10001"/>
                  </a:ext>
                </a:extLst>
              </a:tr>
              <a:tr h="0">
                <a:tc>
                  <a:txBody>
                    <a:bodyPr/>
                    <a:lstStyle/>
                    <a:p>
                      <a:pPr marL="360363" indent="0" algn="l" defTabSz="914400" rtl="0" eaLnBrk="1" fontAlgn="t" latinLnBrk="0" hangingPunct="1"/>
                      <a:r>
                        <a:rPr lang="en-US" sz="1800" kern="1200" dirty="0">
                          <a:solidFill>
                            <a:schemeClr val="tx1"/>
                          </a:solidFill>
                          <a:latin typeface="Palatino Linotype" pitchFamily="18" charset="0"/>
                          <a:ea typeface="+mn-ea"/>
                          <a:cs typeface="+mn-cs"/>
                        </a:rPr>
                        <a:t>Improved data security</a:t>
                      </a:r>
                    </a:p>
                  </a:txBody>
                  <a:tcPr marL="38100" marR="38100" marT="38100" marB="38100"/>
                </a:tc>
                <a:tc>
                  <a:txBody>
                    <a:bodyPr/>
                    <a:lstStyle/>
                    <a:p>
                      <a:pPr marL="269875" indent="0" algn="l" defTabSz="914400" rtl="0" eaLnBrk="1" fontAlgn="t" latinLnBrk="0" hangingPunct="1"/>
                      <a:r>
                        <a:rPr lang="en-US" sz="1800" kern="1200" dirty="0">
                          <a:solidFill>
                            <a:schemeClr val="tx1"/>
                          </a:solidFill>
                          <a:latin typeface="Palatino Linotype" pitchFamily="18" charset="0"/>
                          <a:ea typeface="+mn-ea"/>
                          <a:cs typeface="+mn-cs"/>
                        </a:rPr>
                        <a:t> Complexity</a:t>
                      </a:r>
                    </a:p>
                  </a:txBody>
                  <a:tcPr marL="38100" marR="38100" marT="38100" marB="38100"/>
                </a:tc>
                <a:extLst>
                  <a:ext uri="{0D108BD9-81ED-4DB2-BD59-A6C34878D82A}">
                    <a16:rowId xmlns:a16="http://schemas.microsoft.com/office/drawing/2014/main" val="10002"/>
                  </a:ext>
                </a:extLst>
              </a:tr>
              <a:tr h="0">
                <a:tc>
                  <a:txBody>
                    <a:bodyPr/>
                    <a:lstStyle/>
                    <a:p>
                      <a:pPr marL="360363" indent="0" fontAlgn="t"/>
                      <a:r>
                        <a:rPr lang="en-US" sz="1800" kern="1200" dirty="0">
                          <a:solidFill>
                            <a:schemeClr val="tx1"/>
                          </a:solidFill>
                          <a:latin typeface="Palatino Linotype" pitchFamily="18" charset="0"/>
                          <a:ea typeface="+mn-ea"/>
                          <a:cs typeface="+mn-cs"/>
                        </a:rPr>
                        <a:t>Minimized data inconsistency</a:t>
                      </a:r>
                    </a:p>
                  </a:txBody>
                  <a:tcPr marL="38100" marR="38100" marT="38100" marB="38100"/>
                </a:tc>
                <a:tc>
                  <a:txBody>
                    <a:bodyPr/>
                    <a:lstStyle/>
                    <a:p>
                      <a:pPr marL="269875" indent="0" fontAlgn="t"/>
                      <a:r>
                        <a:rPr lang="en-US" sz="1800" kern="1200" dirty="0">
                          <a:solidFill>
                            <a:schemeClr val="tx1"/>
                          </a:solidFill>
                          <a:latin typeface="Palatino Linotype" pitchFamily="18" charset="0"/>
                          <a:ea typeface="+mn-ea"/>
                          <a:cs typeface="+mn-cs"/>
                        </a:rPr>
                        <a:t> Performance</a:t>
                      </a:r>
                    </a:p>
                  </a:txBody>
                  <a:tcPr marL="38100" marR="38100" marT="38100" marB="38100"/>
                </a:tc>
                <a:extLst>
                  <a:ext uri="{0D108BD9-81ED-4DB2-BD59-A6C34878D82A}">
                    <a16:rowId xmlns:a16="http://schemas.microsoft.com/office/drawing/2014/main" val="10003"/>
                  </a:ext>
                </a:extLst>
              </a:tr>
              <a:tr h="0">
                <a:tc>
                  <a:txBody>
                    <a:bodyPr/>
                    <a:lstStyle/>
                    <a:p>
                      <a:pPr marL="360363" indent="0" fontAlgn="t"/>
                      <a:r>
                        <a:rPr lang="en-US" sz="1800" kern="1200" dirty="0">
                          <a:solidFill>
                            <a:schemeClr val="tx1"/>
                          </a:solidFill>
                          <a:latin typeface="Palatino Linotype" pitchFamily="18" charset="0"/>
                          <a:ea typeface="+mn-ea"/>
                          <a:cs typeface="+mn-cs"/>
                        </a:rPr>
                        <a:t>Improved data access</a:t>
                      </a:r>
                    </a:p>
                  </a:txBody>
                  <a:tcPr marL="38100" marR="38100" marT="38100" marB="38100"/>
                </a:tc>
                <a:tc>
                  <a:txBody>
                    <a:bodyPr/>
                    <a:lstStyle/>
                    <a:p>
                      <a:pPr marL="360363" indent="0" fontAlgn="t"/>
                      <a:r>
                        <a:rPr lang="en-US" sz="1800" kern="1200" dirty="0">
                          <a:solidFill>
                            <a:schemeClr val="tx1"/>
                          </a:solidFill>
                          <a:latin typeface="Palatino Linotype" pitchFamily="18" charset="0"/>
                          <a:ea typeface="+mn-ea"/>
                          <a:cs typeface="+mn-cs"/>
                        </a:rPr>
                        <a:t>Frequency Upgrade/Replacement Cycles</a:t>
                      </a:r>
                    </a:p>
                  </a:txBody>
                  <a:tcPr marL="38100" marR="38100" marT="38100" marB="38100"/>
                </a:tc>
                <a:extLst>
                  <a:ext uri="{0D108BD9-81ED-4DB2-BD59-A6C34878D82A}">
                    <a16:rowId xmlns:a16="http://schemas.microsoft.com/office/drawing/2014/main" val="10004"/>
                  </a:ext>
                </a:extLst>
              </a:tr>
            </a:tbl>
          </a:graphicData>
        </a:graphic>
      </p:graphicFrame>
      <p:grpSp>
        <p:nvGrpSpPr>
          <p:cNvPr id="8" name="Group 7">
            <a:extLst>
              <a:ext uri="{FF2B5EF4-FFF2-40B4-BE49-F238E27FC236}">
                <a16:creationId xmlns:a16="http://schemas.microsoft.com/office/drawing/2014/main" id="{9B9E6FC1-B1D0-4BB5-820D-E5CA5904A39A}"/>
              </a:ext>
            </a:extLst>
          </p:cNvPr>
          <p:cNvGrpSpPr/>
          <p:nvPr/>
        </p:nvGrpSpPr>
        <p:grpSpPr>
          <a:xfrm>
            <a:off x="1846734" y="3140968"/>
            <a:ext cx="6624736" cy="3240360"/>
            <a:chOff x="1198662" y="2277271"/>
            <a:chExt cx="9286490" cy="4047332"/>
          </a:xfrm>
        </p:grpSpPr>
        <p:sp>
          <p:nvSpPr>
            <p:cNvPr id="9" name="Rectangle 8"/>
            <p:cNvSpPr/>
            <p:nvPr/>
          </p:nvSpPr>
          <p:spPr>
            <a:xfrm>
              <a:off x="1198662" y="2740223"/>
              <a:ext cx="4643245" cy="2652529"/>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16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16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16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16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1600" i="1" dirty="0">
                  <a:solidFill>
                    <a:srgbClr val="0070C0"/>
                  </a:solidFill>
                  <a:latin typeface="Calibri" panose="020F0502020204030204" pitchFamily="34" charset="0"/>
                  <a:cs typeface="Calibri" panose="020F0502020204030204" pitchFamily="34" charset="0"/>
                </a:rPr>
                <a:t>Relationship </a:t>
              </a:r>
              <a:r>
                <a:rPr lang="en-IN" sz="2400" i="1" dirty="0">
                  <a:solidFill>
                    <a:srgbClr val="0070C0"/>
                  </a:solidFill>
                  <a:latin typeface="Calibri" panose="020F0502020204030204" pitchFamily="34" charset="0"/>
                  <a:cs typeface="Calibri" panose="020F0502020204030204" pitchFamily="34" charset="0"/>
                </a:rPr>
                <a:t>(PK/FK)</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49428" y="2277271"/>
              <a:ext cx="3835724" cy="1272817"/>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spTree>
    <p:extLst>
      <p:ext uri="{BB962C8B-B14F-4D97-AF65-F5344CB8AC3E}">
        <p14:creationId xmlns:p14="http://schemas.microsoft.com/office/powerpoint/2010/main" val="194135883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13537051"/>
              </p:ext>
            </p:extLst>
          </p:nvPr>
        </p:nvGraphicFramePr>
        <p:xfrm>
          <a:off x="406574" y="692696"/>
          <a:ext cx="11377264" cy="5966154"/>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kern="1200" dirty="0">
                          <a:solidFill>
                            <a:schemeClr val="tx1"/>
                          </a:solidFill>
                          <a:latin typeface="Palatino Linotype" pitchFamily="18" charset="0"/>
                          <a:ea typeface="+mn-ea"/>
                          <a:cs typeface="+mn-cs"/>
                        </a:rPr>
                        <a:t>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kern="1200" dirty="0">
                          <a:solidFill>
                            <a:schemeClr val="tx1"/>
                          </a:solidFill>
                          <a:latin typeface="Palatino Linotype" pitchFamily="18" charset="0"/>
                          <a:ea typeface="+mn-ea"/>
                          <a:cs typeface="+mn-cs"/>
                        </a:rPr>
                        <a:t>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361872CA-52F5-482F-9ACC-E5430DCC16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p:cNvSpPr/>
          <p:nvPr/>
        </p:nvSpPr>
        <p:spPr>
          <a:xfrm>
            <a:off x="11755679" y="0"/>
            <a:ext cx="434734"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(5)</a:t>
            </a:r>
            <a:endParaRPr lang="en-US" dirty="0"/>
          </a:p>
        </p:txBody>
      </p:sp>
      <p:sp>
        <p:nvSpPr>
          <p:cNvPr id="7" name="Rectangle 6">
            <a:extLst>
              <a:ext uri="{FF2B5EF4-FFF2-40B4-BE49-F238E27FC236}">
                <a16:creationId xmlns:a16="http://schemas.microsoft.com/office/drawing/2014/main" id="{09A4DD51-F450-4FA7-BA18-C2A26D10D72C}"/>
              </a:ext>
            </a:extLst>
          </p:cNvPr>
          <p:cNvSpPr/>
          <p:nvPr/>
        </p:nvSpPr>
        <p:spPr>
          <a:xfrm>
            <a:off x="1523802" y="2"/>
            <a:ext cx="9142810" cy="646331"/>
          </a:xfrm>
          <a:prstGeom prst="rect">
            <a:avLst/>
          </a:prstGeom>
          <a:solidFill>
            <a:schemeClr val="bg1"/>
          </a:solidFill>
        </p:spPr>
        <p:txBody>
          <a:bodyPr wrap="square">
            <a:spAutoFit/>
          </a:bodyPr>
          <a:lstStyle/>
          <a:p>
            <a:pPr algn="r" fontAlgn="base"/>
            <a:r>
              <a:rPr lang="en-US" sz="3600" dirty="0"/>
              <a:t>File System </a:t>
            </a:r>
            <a:r>
              <a:rPr lang="en-US" sz="3600" i="1" dirty="0"/>
              <a:t>vs</a:t>
            </a:r>
            <a:r>
              <a:rPr lang="en-US" sz="3600" dirty="0"/>
              <a:t> DBMS</a:t>
            </a:r>
          </a:p>
        </p:txBody>
      </p:sp>
    </p:spTree>
    <p:extLst>
      <p:ext uri="{BB962C8B-B14F-4D97-AF65-F5344CB8AC3E}">
        <p14:creationId xmlns:p14="http://schemas.microsoft.com/office/powerpoint/2010/main" val="3649515502"/>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p:cNvSpPr/>
          <p:nvPr/>
        </p:nvSpPr>
        <p:spPr>
          <a:xfrm>
            <a:off x="11755679" y="0"/>
            <a:ext cx="434734"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(6)</a:t>
            </a:r>
            <a:endParaRPr lang="en-US" dirty="0"/>
          </a:p>
        </p:txBody>
      </p:sp>
      <p:sp>
        <p:nvSpPr>
          <p:cNvPr id="10" name="Title 1"/>
          <p:cNvSpPr txBox="1">
            <a:spLocks/>
          </p:cNvSpPr>
          <p:nvPr/>
        </p:nvSpPr>
        <p:spPr>
          <a:xfrm>
            <a:off x="1676182" y="2442592"/>
            <a:ext cx="8838049" cy="914400"/>
          </a:xfrm>
          <a:prstGeom prst="rect">
            <a:avLst/>
          </a:prstGeom>
        </p:spPr>
        <p:txBody>
          <a:bodyPr>
            <a:normAutofit/>
          </a:bodyPr>
          <a:lstStyle/>
          <a:p>
            <a:pPr algn="ctr">
              <a:spcBef>
                <a:spcPct val="0"/>
              </a:spcBef>
              <a:defRPr/>
            </a:pPr>
            <a:r>
              <a:rPr lang="en-US" sz="4800" dirty="0">
                <a:latin typeface="Segoe UI Light" panose="020B0502040204020203" pitchFamily="34" charset="0"/>
                <a:cs typeface="Segoe UI Light" panose="020B0502040204020203" pitchFamily="34" charset="0"/>
              </a:rPr>
              <a:t>Schema in databases</a:t>
            </a:r>
            <a:endParaRPr lang="en-IN" sz="4800" dirty="0">
              <a:latin typeface="Segoe UI Light" panose="020B0502040204020203" pitchFamily="34" charset="0"/>
              <a:cs typeface="Segoe UI Light" panose="020B0502040204020203" pitchFamily="34" charset="0"/>
            </a:endParaRPr>
          </a:p>
        </p:txBody>
      </p:sp>
      <p:sp>
        <p:nvSpPr>
          <p:cNvPr id="6" name="Rectangle 5"/>
          <p:cNvSpPr/>
          <p:nvPr/>
        </p:nvSpPr>
        <p:spPr>
          <a:xfrm>
            <a:off x="3730111" y="3244334"/>
            <a:ext cx="4561890" cy="369332"/>
          </a:xfrm>
          <a:prstGeom prst="rect">
            <a:avLst/>
          </a:prstGeom>
        </p:spPr>
        <p:txBody>
          <a:bodyPr wrap="none">
            <a:spAutoFit/>
          </a:bodyPr>
          <a:lstStyle/>
          <a:p>
            <a:r>
              <a:rPr lang="en-US" dirty="0"/>
              <a:t>In </a:t>
            </a:r>
            <a:r>
              <a:rPr lang="en-US" b="1" dirty="0"/>
              <a:t>MySQL</a:t>
            </a:r>
            <a:r>
              <a:rPr lang="en-US" dirty="0"/>
              <a:t>, </a:t>
            </a:r>
            <a:r>
              <a:rPr lang="en-US" b="1" dirty="0"/>
              <a:t>schema</a:t>
            </a:r>
            <a:r>
              <a:rPr lang="en-US" dirty="0"/>
              <a:t> is synonymous of </a:t>
            </a:r>
            <a:r>
              <a:rPr lang="en-US" b="1" dirty="0"/>
              <a:t>database</a:t>
            </a:r>
            <a:r>
              <a:rPr lang="en-US" dirty="0"/>
              <a:t>.</a:t>
            </a:r>
          </a:p>
        </p:txBody>
      </p:sp>
    </p:spTree>
    <p:extLst>
      <p:ext uri="{BB962C8B-B14F-4D97-AF65-F5344CB8AC3E}">
        <p14:creationId xmlns:p14="http://schemas.microsoft.com/office/powerpoint/2010/main" val="254766492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Schema</a:t>
            </a:r>
          </a:p>
        </p:txBody>
      </p:sp>
      <p:sp>
        <p:nvSpPr>
          <p:cNvPr id="11" name="Rectangle 10"/>
          <p:cNvSpPr/>
          <p:nvPr/>
        </p:nvSpPr>
        <p:spPr>
          <a:xfrm>
            <a:off x="478582" y="1124744"/>
            <a:ext cx="11305256" cy="646331"/>
          </a:xfrm>
          <a:prstGeom prst="rect">
            <a:avLst/>
          </a:prstGeom>
        </p:spPr>
        <p:txBody>
          <a:bodyPr wrap="square">
            <a:spAutoFit/>
          </a:bodyPr>
          <a:lstStyle/>
          <a:p>
            <a:r>
              <a:rPr lang="en-US" dirty="0">
                <a:latin typeface="Palatino Linotype" pitchFamily="18" charset="0"/>
              </a:rPr>
              <a:t> A </a:t>
            </a:r>
            <a:r>
              <a:rPr lang="en-US" b="1" dirty="0">
                <a:latin typeface="Palatino Linotype" pitchFamily="18" charset="0"/>
              </a:rPr>
              <a:t>database schema</a:t>
            </a:r>
            <a:r>
              <a:rPr lang="en-US" dirty="0">
                <a:latin typeface="Palatino Linotype" pitchFamily="18" charset="0"/>
              </a:rPr>
              <a:t> is the skeleton structure that represents the logical view of the entire </a:t>
            </a:r>
            <a:r>
              <a:rPr lang="en-US" b="1" dirty="0">
                <a:latin typeface="Palatino Linotype" pitchFamily="18" charset="0"/>
              </a:rPr>
              <a:t>database</a:t>
            </a:r>
            <a:r>
              <a:rPr lang="en-US" dirty="0">
                <a:latin typeface="Palatino Linotype" pitchFamily="18" charset="0"/>
              </a:rPr>
              <a:t>. It defines how the data is organized and how the relations among them are associated.</a:t>
            </a:r>
          </a:p>
        </p:txBody>
      </p:sp>
      <p:sp>
        <p:nvSpPr>
          <p:cNvPr id="12" name="Rectangle 11"/>
          <p:cNvSpPr/>
          <p:nvPr/>
        </p:nvSpPr>
        <p:spPr>
          <a:xfrm>
            <a:off x="11755679" y="0"/>
            <a:ext cx="434734"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(6)</a:t>
            </a:r>
            <a:endParaRPr lang="en-US" dirty="0"/>
          </a:p>
        </p:txBody>
      </p:sp>
      <p:pic>
        <p:nvPicPr>
          <p:cNvPr id="8" name="Picture 2" descr="DBMS - Data Schemas - Tutorialspoint"/>
          <p:cNvPicPr>
            <a:picLocks noChangeAspect="1" noChangeArrowheads="1"/>
          </p:cNvPicPr>
          <p:nvPr/>
        </p:nvPicPr>
        <p:blipFill>
          <a:blip r:embed="rId3" cstate="print"/>
          <a:srcRect/>
          <a:stretch>
            <a:fillRect/>
          </a:stretch>
        </p:blipFill>
        <p:spPr bwMode="auto">
          <a:xfrm>
            <a:off x="3286894" y="1988840"/>
            <a:ext cx="4968552" cy="4044383"/>
          </a:xfrm>
          <a:prstGeom prst="rect">
            <a:avLst/>
          </a:prstGeom>
          <a:noFill/>
        </p:spPr>
      </p:pic>
    </p:spTree>
    <p:extLst>
      <p:ext uri="{BB962C8B-B14F-4D97-AF65-F5344CB8AC3E}">
        <p14:creationId xmlns:p14="http://schemas.microsoft.com/office/powerpoint/2010/main" val="19413588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09A4DD51-F450-4FA7-BA18-C2A26D10D72C}"/>
              </a:ext>
            </a:extLst>
          </p:cNvPr>
          <p:cNvSpPr/>
          <p:nvPr/>
        </p:nvSpPr>
        <p:spPr>
          <a:xfrm>
            <a:off x="1523802" y="2"/>
            <a:ext cx="9142810" cy="838243"/>
          </a:xfrm>
          <a:prstGeom prst="rect">
            <a:avLst/>
          </a:prstGeom>
          <a:solidFill>
            <a:schemeClr val="bg1"/>
          </a:solidFill>
        </p:spPr>
        <p:txBody>
          <a:bodyPr wrap="square">
            <a:spAutoFit/>
          </a:bodyPr>
          <a:lstStyle/>
          <a:p>
            <a:pPr algn="r" fontAlgn="base">
              <a:lnSpc>
                <a:spcPct val="150000"/>
              </a:lnSpc>
            </a:pPr>
            <a:r>
              <a:rPr lang="en-US" sz="3600" dirty="0"/>
              <a:t>Create schema/database</a:t>
            </a:r>
            <a:endParaRPr lang="en-US" sz="3600" dirty="0">
              <a:latin typeface="Palatino Linotype" panose="02040502050505030304"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(6)</a:t>
            </a:r>
            <a:endParaRPr lang="en-US" dirty="0"/>
          </a:p>
        </p:txBody>
      </p:sp>
      <p:sp>
        <p:nvSpPr>
          <p:cNvPr id="8" name="Rectangle 7"/>
          <p:cNvSpPr/>
          <p:nvPr/>
        </p:nvSpPr>
        <p:spPr>
          <a:xfrm>
            <a:off x="478582" y="1403484"/>
            <a:ext cx="5480346" cy="369332"/>
          </a:xfrm>
          <a:prstGeom prst="rect">
            <a:avLst/>
          </a:prstGeom>
        </p:spPr>
        <p:txBody>
          <a:bodyPr wrap="none">
            <a:spAutoFit/>
          </a:bodyPr>
          <a:lstStyle/>
          <a:p>
            <a:r>
              <a:rPr lang="en-US" dirty="0"/>
              <a:t>CREATE {DATABASE | SCHEMA} [IF NOT EXISTS] </a:t>
            </a:r>
            <a:r>
              <a:rPr lang="en-US" i="1" dirty="0"/>
              <a:t>db_name</a:t>
            </a:r>
            <a:endParaRPr lang="en-US" dirty="0"/>
          </a:p>
        </p:txBody>
      </p:sp>
      <p:sp>
        <p:nvSpPr>
          <p:cNvPr id="10" name="Rectangle 9">
            <a:extLst>
              <a:ext uri="{FF2B5EF4-FFF2-40B4-BE49-F238E27FC236}">
                <a16:creationId xmlns:a16="http://schemas.microsoft.com/office/drawing/2014/main" id="{2FDB2253-836D-468E-A0B5-6DA6EE4B76FE}"/>
              </a:ext>
            </a:extLst>
          </p:cNvPr>
          <p:cNvSpPr/>
          <p:nvPr/>
        </p:nvSpPr>
        <p:spPr>
          <a:xfrm>
            <a:off x="478582" y="908720"/>
            <a:ext cx="11163249" cy="369332"/>
          </a:xfrm>
          <a:prstGeom prst="rect">
            <a:avLst/>
          </a:prstGeom>
        </p:spPr>
        <p:txBody>
          <a:bodyPr wrap="none">
            <a:spAutoFit/>
          </a:bodyPr>
          <a:lstStyle/>
          <a:p>
            <a:r>
              <a:rPr lang="en-US" dirty="0">
                <a:latin typeface="Palatino Linotype" pitchFamily="18" charset="0"/>
              </a:rPr>
              <a:t>To create a new database in MySQL, you use the CREATE DATABASE statement with the following syntax:</a:t>
            </a:r>
            <a:endParaRPr lang="en-US" b="1" i="1" dirty="0">
              <a:latin typeface="Palatino Linotype" pitchFamily="18" charset="0"/>
              <a:cs typeface="Arial" pitchFamily="34" charset="0"/>
            </a:endParaRPr>
          </a:p>
        </p:txBody>
      </p:sp>
      <p:sp>
        <p:nvSpPr>
          <p:cNvPr id="13" name="Rectangle 12"/>
          <p:cNvSpPr/>
          <p:nvPr/>
        </p:nvSpPr>
        <p:spPr>
          <a:xfrm>
            <a:off x="622598" y="1772816"/>
            <a:ext cx="4412875" cy="1046440"/>
          </a:xfrm>
          <a:prstGeom prst="rect">
            <a:avLst/>
          </a:prstGeom>
        </p:spPr>
        <p:txBody>
          <a:bodyPr wrap="none">
            <a:spAutoFit/>
          </a:bodyPr>
          <a:lstStyle/>
          <a:p>
            <a:r>
              <a:rPr lang="en-US" dirty="0"/>
              <a:t>e.g.</a:t>
            </a:r>
          </a:p>
          <a:p>
            <a:endParaRPr lang="en-US" sz="800" dirty="0"/>
          </a:p>
          <a:p>
            <a:pPr marL="342900" indent="-342900">
              <a:buFont typeface="Arial" pitchFamily="34" charset="0"/>
              <a:buChar char="•"/>
            </a:pPr>
            <a:r>
              <a:rPr lang="en-US" dirty="0"/>
              <a:t>CREATE SCHEMA IF NOT EXISTS student;</a:t>
            </a:r>
          </a:p>
          <a:p>
            <a:pPr marL="342900" indent="-342900">
              <a:buFont typeface="Arial" pitchFamily="34" charset="0"/>
              <a:buChar char="•"/>
            </a:pPr>
            <a:r>
              <a:rPr lang="en-US" dirty="0"/>
              <a:t>CREATE DATABASE IF NOT EXISTS student;</a:t>
            </a:r>
          </a:p>
        </p:txBody>
      </p:sp>
      <p:sp>
        <p:nvSpPr>
          <p:cNvPr id="14" name="Rectangle 13">
            <a:extLst>
              <a:ext uri="{FF2B5EF4-FFF2-40B4-BE49-F238E27FC236}">
                <a16:creationId xmlns:a16="http://schemas.microsoft.com/office/drawing/2014/main" id="{2FDB2253-836D-468E-A0B5-6DA6EE4B76FE}"/>
              </a:ext>
            </a:extLst>
          </p:cNvPr>
          <p:cNvSpPr/>
          <p:nvPr/>
        </p:nvSpPr>
        <p:spPr>
          <a:xfrm>
            <a:off x="550590" y="2996952"/>
            <a:ext cx="11161240" cy="369332"/>
          </a:xfrm>
          <a:prstGeom prst="rect">
            <a:avLst/>
          </a:prstGeom>
        </p:spPr>
        <p:txBody>
          <a:bodyPr wrap="square">
            <a:spAutoFit/>
          </a:bodyPr>
          <a:lstStyle/>
          <a:p>
            <a:r>
              <a:rPr lang="en-US" dirty="0"/>
              <a:t>To select a particular database to work with you issue the USE statement with the follows </a:t>
            </a:r>
            <a:r>
              <a:rPr lang="en-US" dirty="0">
                <a:latin typeface="Palatino Linotype" pitchFamily="18" charset="0"/>
              </a:rPr>
              <a:t>syntax </a:t>
            </a:r>
            <a:r>
              <a:rPr lang="en-US" dirty="0"/>
              <a:t>:</a:t>
            </a:r>
            <a:endParaRPr lang="en-US" b="1" i="1" dirty="0">
              <a:latin typeface="Palatino Linotype" pitchFamily="18" charset="0"/>
              <a:cs typeface="Arial" pitchFamily="34" charset="0"/>
            </a:endParaRPr>
          </a:p>
        </p:txBody>
      </p:sp>
      <p:sp>
        <p:nvSpPr>
          <p:cNvPr id="15" name="Rectangle 14">
            <a:extLst>
              <a:ext uri="{FF2B5EF4-FFF2-40B4-BE49-F238E27FC236}">
                <a16:creationId xmlns:a16="http://schemas.microsoft.com/office/drawing/2014/main" id="{2FDB2253-836D-468E-A0B5-6DA6EE4B76FE}"/>
              </a:ext>
            </a:extLst>
          </p:cNvPr>
          <p:cNvSpPr/>
          <p:nvPr/>
        </p:nvSpPr>
        <p:spPr>
          <a:xfrm>
            <a:off x="190550" y="4078813"/>
            <a:ext cx="11927855" cy="646331"/>
          </a:xfrm>
          <a:prstGeom prst="rect">
            <a:avLst/>
          </a:prstGeom>
        </p:spPr>
        <p:txBody>
          <a:bodyPr wrap="square">
            <a:spAutoFit/>
          </a:bodyPr>
          <a:lstStyle/>
          <a:p>
            <a:r>
              <a:rPr lang="en-US" dirty="0">
                <a:latin typeface="Palatino Linotype" pitchFamily="18" charset="0"/>
              </a:rPr>
              <a:t>The USE statement tells MySQL to use the named database as the default (current) database for subsequent statements. The named database remains the default until the end of the session or another USE statement is issued.</a:t>
            </a:r>
            <a:endParaRPr lang="en-US" b="1" i="1" dirty="0">
              <a:latin typeface="Palatino Linotype" pitchFamily="18" charset="0"/>
              <a:cs typeface="Arial" pitchFamily="34" charset="0"/>
            </a:endParaRPr>
          </a:p>
        </p:txBody>
      </p:sp>
      <p:sp>
        <p:nvSpPr>
          <p:cNvPr id="16" name="Rectangle 15"/>
          <p:cNvSpPr/>
          <p:nvPr/>
        </p:nvSpPr>
        <p:spPr>
          <a:xfrm>
            <a:off x="694606" y="3491716"/>
            <a:ext cx="1486304" cy="369332"/>
          </a:xfrm>
          <a:prstGeom prst="rect">
            <a:avLst/>
          </a:prstGeom>
        </p:spPr>
        <p:txBody>
          <a:bodyPr wrap="none">
            <a:spAutoFit/>
          </a:bodyPr>
          <a:lstStyle/>
          <a:p>
            <a:r>
              <a:rPr lang="en-US" dirty="0"/>
              <a:t>USE </a:t>
            </a:r>
            <a:r>
              <a:rPr lang="en-US" i="1" dirty="0"/>
              <a:t>db_name</a:t>
            </a:r>
            <a:endParaRPr lang="en-US" dirty="0"/>
          </a:p>
        </p:txBody>
      </p:sp>
      <p:sp>
        <p:nvSpPr>
          <p:cNvPr id="17" name="Rectangle 16"/>
          <p:cNvSpPr/>
          <p:nvPr/>
        </p:nvSpPr>
        <p:spPr>
          <a:xfrm>
            <a:off x="774998" y="4869160"/>
            <a:ext cx="9064624" cy="1046440"/>
          </a:xfrm>
          <a:prstGeom prst="rect">
            <a:avLst/>
          </a:prstGeom>
        </p:spPr>
        <p:txBody>
          <a:bodyPr wrap="square">
            <a:spAutoFit/>
          </a:bodyPr>
          <a:lstStyle/>
          <a:p>
            <a:r>
              <a:rPr lang="en-US" dirty="0"/>
              <a:t>e.g.</a:t>
            </a:r>
          </a:p>
          <a:p>
            <a:endParaRPr lang="en-US" sz="800" dirty="0"/>
          </a:p>
          <a:p>
            <a:pPr marL="342900" indent="-342900">
              <a:buFont typeface="Arial" pitchFamily="34" charset="0"/>
              <a:buChar char="•"/>
            </a:pPr>
            <a:r>
              <a:rPr lang="en-US" dirty="0"/>
              <a:t>USE student;</a:t>
            </a:r>
          </a:p>
          <a:p>
            <a:pPr marL="342900" indent="-342900">
              <a:buFont typeface="Arial" pitchFamily="34" charset="0"/>
              <a:buChar char="•"/>
            </a:pPr>
            <a:r>
              <a:rPr lang="en-US" dirty="0"/>
              <a:t>SELECT * FROM db1.emp;</a:t>
            </a:r>
          </a:p>
        </p:txBody>
      </p:sp>
      <p:sp>
        <p:nvSpPr>
          <p:cNvPr id="18" name="Rectangle 17"/>
          <p:cNvSpPr/>
          <p:nvPr/>
        </p:nvSpPr>
        <p:spPr>
          <a:xfrm>
            <a:off x="694606" y="5987608"/>
            <a:ext cx="10873208" cy="369332"/>
          </a:xfrm>
          <a:prstGeom prst="rect">
            <a:avLst/>
          </a:prstGeom>
        </p:spPr>
        <p:txBody>
          <a:bodyPr wrap="square">
            <a:spAutoFit/>
          </a:bodyPr>
          <a:lstStyle/>
          <a:p>
            <a:r>
              <a:rPr lang="en-US" dirty="0"/>
              <a:t>Note:  Moving objects from one schema to another schema in MySQL is not possible</a:t>
            </a:r>
          </a:p>
        </p:txBody>
      </p:sp>
    </p:spTree>
    <p:extLst>
      <p:ext uri="{BB962C8B-B14F-4D97-AF65-F5344CB8AC3E}">
        <p14:creationId xmlns:p14="http://schemas.microsoft.com/office/powerpoint/2010/main" val="194135883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p:cNvSpPr/>
          <p:nvPr/>
        </p:nvSpPr>
        <p:spPr>
          <a:xfrm>
            <a:off x="11755679" y="0"/>
            <a:ext cx="431528"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(7)</a:t>
            </a:r>
            <a:endParaRPr lang="en-US" dirty="0"/>
          </a:p>
        </p:txBody>
      </p:sp>
      <p:sp>
        <p:nvSpPr>
          <p:cNvPr id="10" name="Title 1"/>
          <p:cNvSpPr txBox="1">
            <a:spLocks/>
          </p:cNvSpPr>
          <p:nvPr/>
        </p:nvSpPr>
        <p:spPr>
          <a:xfrm>
            <a:off x="1676182" y="2442592"/>
            <a:ext cx="8838049" cy="914400"/>
          </a:xfrm>
          <a:prstGeom prst="rect">
            <a:avLst/>
          </a:prstGeom>
        </p:spPr>
        <p:txBody>
          <a:bodyPr>
            <a:normAutofit/>
          </a:bodyPr>
          <a:lstStyle/>
          <a:p>
            <a:pPr algn="ctr">
              <a:spcBef>
                <a:spcPct val="0"/>
              </a:spcBef>
              <a:defRPr/>
            </a:pPr>
            <a:r>
              <a:rPr lang="en-US" sz="4800" dirty="0">
                <a:latin typeface="Segoe UI Light" panose="020B0502040204020203" pitchFamily="34" charset="0"/>
                <a:cs typeface="Segoe UI Light" panose="020B0502040204020203" pitchFamily="34" charset="0"/>
              </a:rPr>
              <a:t>Candidate and Primary key</a:t>
            </a:r>
            <a:endParaRPr lang="en-IN" sz="4800" dirty="0">
              <a:latin typeface="Segoe UI Light" panose="020B0502040204020203" pitchFamily="34" charset="0"/>
              <a:cs typeface="Segoe UI Light" panose="020B0502040204020203" pitchFamily="34" charset="0"/>
            </a:endParaRPr>
          </a:p>
        </p:txBody>
      </p:sp>
      <p:sp>
        <p:nvSpPr>
          <p:cNvPr id="6" name="Rectangle 5"/>
          <p:cNvSpPr/>
          <p:nvPr/>
        </p:nvSpPr>
        <p:spPr>
          <a:xfrm>
            <a:off x="622598" y="3789040"/>
            <a:ext cx="11089232" cy="1477328"/>
          </a:xfrm>
          <a:prstGeom prst="rect">
            <a:avLst/>
          </a:prstGeom>
        </p:spPr>
        <p:txBody>
          <a:bodyPr wrap="square">
            <a:spAutoFit/>
          </a:bodyPr>
          <a:lstStyle/>
          <a:p>
            <a:r>
              <a:rPr lang="en-US" b="1" dirty="0"/>
              <a:t>Candidate Key</a:t>
            </a:r>
            <a:r>
              <a:rPr lang="en-US" dirty="0"/>
              <a:t> – A Candidate Key can be any column or a combination of columns that can qualify as unique key in database. There can be multiple Candidate Keys in one table. Each Candidate Key can qualify as Primary Key.</a:t>
            </a:r>
          </a:p>
          <a:p>
            <a:endParaRPr lang="en-US" dirty="0"/>
          </a:p>
          <a:p>
            <a:r>
              <a:rPr lang="en-US" b="1" dirty="0"/>
              <a:t>Primary Key</a:t>
            </a:r>
            <a:r>
              <a:rPr lang="en-US" dirty="0"/>
              <a:t> – A Primary Key is a column or a combination of columns that uniquely identify a record. Only one Candidate Key can be Primary Key.</a:t>
            </a:r>
          </a:p>
        </p:txBody>
      </p:sp>
    </p:spTree>
    <p:extLst>
      <p:ext uri="{BB962C8B-B14F-4D97-AF65-F5344CB8AC3E}">
        <p14:creationId xmlns:p14="http://schemas.microsoft.com/office/powerpoint/2010/main" val="2547664928"/>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2117755"/>
            <a:ext cx="11305256" cy="3139321"/>
          </a:xfrm>
          <a:prstGeom prst="rect">
            <a:avLst/>
          </a:prstGeom>
        </p:spPr>
        <p:txBody>
          <a:bodyPr wrap="square">
            <a:spAutoFit/>
          </a:bodyPr>
          <a:lstStyle/>
          <a:p>
            <a:pPr marL="342900" indent="-342900">
              <a:buFont typeface="Arial" pitchFamily="34" charset="0"/>
              <a:buChar char="•"/>
            </a:pPr>
            <a:r>
              <a:rPr lang="en-US" b="1" dirty="0">
                <a:solidFill>
                  <a:schemeClr val="tx1">
                    <a:lumMod val="85000"/>
                    <a:lumOff val="15000"/>
                  </a:schemeClr>
                </a:solidFill>
                <a:latin typeface="Palatino Linotype" pitchFamily="18" charset="0"/>
              </a:rPr>
              <a:t>Candidate Key</a:t>
            </a:r>
            <a:r>
              <a:rPr lang="en-US" dirty="0">
                <a:solidFill>
                  <a:schemeClr val="tx1">
                    <a:lumMod val="85000"/>
                    <a:lumOff val="15000"/>
                  </a:schemeClr>
                </a:solidFill>
                <a:latin typeface="Palatino Linotype" pitchFamily="18" charset="0"/>
              </a:rPr>
              <a:t>: </a:t>
            </a:r>
            <a:r>
              <a:rPr lang="en-US" dirty="0">
                <a:latin typeface="Palatino Linotype" pitchFamily="18" charset="0"/>
              </a:rPr>
              <a:t>A candidate key is a set of attributes (or attribute) which uniquely identify the tuples in relation or table. </a:t>
            </a:r>
          </a:p>
          <a:p>
            <a:pPr marL="342900" indent="-342900">
              <a:buFont typeface="Arial" pitchFamily="34" charset="0"/>
              <a:buChar char="•"/>
            </a:pPr>
            <a:endParaRPr lang="en-US" dirty="0">
              <a:solidFill>
                <a:schemeClr val="tx1">
                  <a:lumMod val="85000"/>
                  <a:lumOff val="15000"/>
                </a:schemeClr>
              </a:solidFill>
              <a:latin typeface="Palatino Linotype" pitchFamily="18" charset="0"/>
            </a:endParaRPr>
          </a:p>
          <a:p>
            <a:pPr marL="342900" indent="17463"/>
            <a:r>
              <a:rPr lang="en-US" dirty="0">
                <a:solidFill>
                  <a:schemeClr val="tx1">
                    <a:lumMod val="85000"/>
                    <a:lumOff val="15000"/>
                  </a:schemeClr>
                </a:solidFill>
                <a:latin typeface="Palatino Linotype" pitchFamily="18" charset="0"/>
              </a:rPr>
              <a:t>Here in Employee table ID </a:t>
            </a:r>
            <a:r>
              <a:rPr lang="en-US" dirty="0">
                <a:latin typeface="Palatino Linotype" pitchFamily="18" charset="0"/>
              </a:rPr>
              <a:t>&amp; emailID </a:t>
            </a:r>
            <a:r>
              <a:rPr lang="en-US" dirty="0">
                <a:solidFill>
                  <a:schemeClr val="tx1">
                    <a:lumMod val="85000"/>
                    <a:lumOff val="15000"/>
                  </a:schemeClr>
                </a:solidFill>
                <a:latin typeface="Palatino Linotype" pitchFamily="18" charset="0"/>
              </a:rPr>
              <a:t>are Candidate keys.</a:t>
            </a:r>
            <a:endParaRPr lang="en-US" dirty="0">
              <a:latin typeface="Palatino Linotype" pitchFamily="18" charset="0"/>
            </a:endParaRPr>
          </a:p>
          <a:p>
            <a:pPr marL="342900" indent="-342900"/>
            <a:endParaRPr lang="en-US" dirty="0">
              <a:solidFill>
                <a:schemeClr val="tx1">
                  <a:lumMod val="85000"/>
                  <a:lumOff val="15000"/>
                </a:schemeClr>
              </a:solidFill>
              <a:latin typeface="Palatino Linotype" pitchFamily="18" charset="0"/>
            </a:endParaRPr>
          </a:p>
          <a:p>
            <a:pPr marL="342900" indent="-342900"/>
            <a:endParaRPr lang="en-US" dirty="0">
              <a:solidFill>
                <a:schemeClr val="tx1">
                  <a:lumMod val="85000"/>
                  <a:lumOff val="15000"/>
                </a:schemeClr>
              </a:solidFill>
              <a:latin typeface="Palatino Linotype"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itchFamily="18" charset="0"/>
              </a:rPr>
              <a:t>Primary Key</a:t>
            </a:r>
            <a:r>
              <a:rPr lang="en-US" dirty="0">
                <a:solidFill>
                  <a:schemeClr val="tx1">
                    <a:lumMod val="85000"/>
                    <a:lumOff val="15000"/>
                  </a:schemeClr>
                </a:solidFill>
                <a:latin typeface="Palatino Linotype" pitchFamily="18" charset="0"/>
              </a:rPr>
              <a:t>: </a:t>
            </a:r>
            <a:r>
              <a:rPr lang="en-US" dirty="0">
                <a:latin typeface="Palatino Linotype" pitchFamily="18" charset="0"/>
              </a:rPr>
              <a:t>Primary Key is a set of attributes (or attribute) which uniquely identify the tuples in relation or table. There is one and only one primary key in any relationship.</a:t>
            </a:r>
            <a:r>
              <a:rPr lang="en-US" dirty="0">
                <a:solidFill>
                  <a:schemeClr val="tx1">
                    <a:lumMod val="85000"/>
                    <a:lumOff val="15000"/>
                  </a:schemeClr>
                </a:solidFill>
                <a:latin typeface="Palatino Linotype" pitchFamily="18" charset="0"/>
              </a:rPr>
              <a:t> </a:t>
            </a:r>
          </a:p>
          <a:p>
            <a:pPr marL="342900" indent="-342900">
              <a:buFont typeface="Arial" pitchFamily="34" charset="0"/>
              <a:buChar char="•"/>
            </a:pPr>
            <a:endParaRPr lang="en-US" dirty="0">
              <a:solidFill>
                <a:schemeClr val="tx1">
                  <a:lumMod val="85000"/>
                  <a:lumOff val="15000"/>
                </a:schemeClr>
              </a:solidFill>
              <a:latin typeface="Palatino Linotype" pitchFamily="18" charset="0"/>
            </a:endParaRPr>
          </a:p>
          <a:p>
            <a:pPr marL="342900" indent="17463"/>
            <a:r>
              <a:rPr lang="en-US" dirty="0">
                <a:solidFill>
                  <a:schemeClr val="tx1">
                    <a:lumMod val="85000"/>
                    <a:lumOff val="15000"/>
                  </a:schemeClr>
                </a:solidFill>
                <a:latin typeface="Palatino Linotype" pitchFamily="18" charset="0"/>
              </a:rPr>
              <a:t>Here in Employee table you can choose either ID or </a:t>
            </a:r>
            <a:r>
              <a:rPr lang="en-US" dirty="0">
                <a:latin typeface="Palatino Linotype" pitchFamily="18" charset="0"/>
              </a:rPr>
              <a:t>emailID columns as primary key column, ID is preferable choice, as emailID </a:t>
            </a:r>
            <a:r>
              <a:rPr lang="en-US" dirty="0">
                <a:solidFill>
                  <a:schemeClr val="tx1">
                    <a:lumMod val="85000"/>
                    <a:lumOff val="15000"/>
                  </a:schemeClr>
                </a:solidFill>
                <a:latin typeface="Palatino Linotype" pitchFamily="18" charset="0"/>
              </a:rPr>
              <a:t>is a secure value.</a:t>
            </a:r>
          </a:p>
        </p:txBody>
      </p:sp>
      <p:sp>
        <p:nvSpPr>
          <p:cNvPr id="7" name="Rectangle 6"/>
          <p:cNvSpPr/>
          <p:nvPr/>
        </p:nvSpPr>
        <p:spPr>
          <a:xfrm>
            <a:off x="406574" y="1182524"/>
            <a:ext cx="9361040" cy="461665"/>
          </a:xfrm>
          <a:prstGeom prst="rect">
            <a:avLst/>
          </a:prstGeom>
        </p:spPr>
        <p:txBody>
          <a:bodyPr wrap="square">
            <a:spAutoFit/>
          </a:bodyPr>
          <a:lstStyle/>
          <a:p>
            <a:r>
              <a:rPr lang="en-US" sz="2300" dirty="0">
                <a:solidFill>
                  <a:schemeClr val="bg2">
                    <a:lumMod val="25000"/>
                  </a:schemeClr>
                </a:solidFill>
                <a:latin typeface="Gentium Basic"/>
              </a:rPr>
              <a:t>Employee { ID, firstName, lastName, DoB, emailID }</a:t>
            </a: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a:t>Candidate Key and Primary Key</a:t>
            </a:r>
          </a:p>
        </p:txBody>
      </p:sp>
      <p:sp>
        <p:nvSpPr>
          <p:cNvPr id="11" name="Rectangle 10"/>
          <p:cNvSpPr/>
          <p:nvPr/>
        </p:nvSpPr>
        <p:spPr>
          <a:xfrm>
            <a:off x="11755679" y="0"/>
            <a:ext cx="431528"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(7)</a:t>
            </a:r>
            <a:endParaRPr lang="en-US" dirty="0"/>
          </a:p>
        </p:txBody>
      </p:sp>
    </p:spTree>
    <p:extLst>
      <p:ext uri="{BB962C8B-B14F-4D97-AF65-F5344CB8AC3E}">
        <p14:creationId xmlns:p14="http://schemas.microsoft.com/office/powerpoint/2010/main" val="2850906017"/>
      </p:ext>
    </p:extLst>
  </p:cSld>
  <p:clrMapOvr>
    <a:masterClrMapping/>
  </p:clrMapOvr>
  <p:transition spd="slow"/>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09A4DD51-F450-4FA7-BA18-C2A26D10D72C}"/>
              </a:ext>
            </a:extLst>
          </p:cNvPr>
          <p:cNvSpPr/>
          <p:nvPr/>
        </p:nvSpPr>
        <p:spPr>
          <a:xfrm>
            <a:off x="1523802" y="2"/>
            <a:ext cx="10332044" cy="923330"/>
          </a:xfrm>
          <a:prstGeom prst="rect">
            <a:avLst/>
          </a:prstGeom>
          <a:solidFill>
            <a:schemeClr val="bg1"/>
          </a:solidFill>
        </p:spPr>
        <p:txBody>
          <a:bodyPr wrap="square">
            <a:spAutoFit/>
          </a:bodyPr>
          <a:lstStyle/>
          <a:p>
            <a:pPr algn="r" fontAlgn="base">
              <a:lnSpc>
                <a:spcPct val="150000"/>
              </a:lnSpc>
            </a:pPr>
            <a:r>
              <a:rPr lang="en-US" sz="3600" dirty="0"/>
              <a:t>Difference between Candidate Key and Primary Key</a:t>
            </a:r>
          </a:p>
        </p:txBody>
      </p:sp>
      <p:graphicFrame>
        <p:nvGraphicFramePr>
          <p:cNvPr id="7" name="Table 6"/>
          <p:cNvGraphicFramePr>
            <a:graphicFrameLocks noGrp="1"/>
          </p:cNvGraphicFramePr>
          <p:nvPr/>
        </p:nvGraphicFramePr>
        <p:xfrm>
          <a:off x="478582" y="1052736"/>
          <a:ext cx="11377264" cy="2491740"/>
        </p:xfrm>
        <a:graphic>
          <a:graphicData uri="http://schemas.openxmlformats.org/drawingml/2006/table">
            <a:tbl>
              <a:tblPr>
                <a:tableStyleId>{5940675A-B579-460E-94D1-54222C63F5DA}</a:tableStyleId>
              </a:tblPr>
              <a:tblGrid>
                <a:gridCol w="5688632">
                  <a:extLst>
                    <a:ext uri="{9D8B030D-6E8A-4147-A177-3AD203B41FA5}">
                      <a16:colId xmlns:a16="http://schemas.microsoft.com/office/drawing/2014/main" val="20000"/>
                    </a:ext>
                  </a:extLst>
                </a:gridCol>
                <a:gridCol w="5688632">
                  <a:extLst>
                    <a:ext uri="{9D8B030D-6E8A-4147-A177-3AD203B41FA5}">
                      <a16:colId xmlns:a16="http://schemas.microsoft.com/office/drawing/2014/main" val="20001"/>
                    </a:ext>
                  </a:extLst>
                </a:gridCol>
              </a:tblGrid>
              <a:tr h="0">
                <a:tc>
                  <a:txBody>
                    <a:bodyPr/>
                    <a:lstStyle/>
                    <a:p>
                      <a:pPr algn="ctr" fontAlgn="b"/>
                      <a:r>
                        <a:rPr lang="en-US" sz="1800" b="1" kern="1200" dirty="0">
                          <a:solidFill>
                            <a:schemeClr val="tx1"/>
                          </a:solidFill>
                          <a:latin typeface="Palatino Linotype" pitchFamily="18" charset="0"/>
                          <a:ea typeface="+mn-ea"/>
                          <a:cs typeface="+mn-cs"/>
                        </a:rPr>
                        <a:t>Primary Key </a:t>
                      </a:r>
                    </a:p>
                  </a:txBody>
                  <a:tcPr marL="95250" marR="95250" marT="95250" marB="95250" anchor="b"/>
                </a:tc>
                <a:tc>
                  <a:txBody>
                    <a:bodyPr/>
                    <a:lstStyle/>
                    <a:p>
                      <a:pPr algn="ctr" fontAlgn="b"/>
                      <a:r>
                        <a:rPr lang="en-US" sz="1800" b="1" kern="1200" dirty="0">
                          <a:solidFill>
                            <a:schemeClr val="tx1"/>
                          </a:solidFill>
                          <a:latin typeface="Palatino Linotype" pitchFamily="18" charset="0"/>
                          <a:ea typeface="+mn-ea"/>
                          <a:cs typeface="+mn-cs"/>
                        </a:rPr>
                        <a:t>Candidate Key</a:t>
                      </a:r>
                    </a:p>
                  </a:txBody>
                  <a:tcPr marL="95250" marR="95250" marT="95250" marB="95250" anchor="b"/>
                </a:tc>
                <a:extLst>
                  <a:ext uri="{0D108BD9-81ED-4DB2-BD59-A6C34878D82A}">
                    <a16:rowId xmlns:a16="http://schemas.microsoft.com/office/drawing/2014/main" val="10000"/>
                  </a:ext>
                </a:extLst>
              </a:tr>
              <a:tr h="0">
                <a:tc>
                  <a:txBody>
                    <a:bodyPr/>
                    <a:lstStyle/>
                    <a:p>
                      <a:pPr marL="179388" marR="0" indent="0" algn="l" defTabSz="914400" rtl="0" eaLnBrk="1" fontAlgn="t" latinLnBrk="0" hangingPunct="1">
                        <a:lnSpc>
                          <a:spcPct val="100000"/>
                        </a:lnSpc>
                        <a:spcBef>
                          <a:spcPts val="0"/>
                        </a:spcBef>
                        <a:spcAft>
                          <a:spcPts val="0"/>
                        </a:spcAft>
                        <a:buClrTx/>
                        <a:buSzTx/>
                        <a:buFontTx/>
                        <a:buNone/>
                        <a:tabLst/>
                        <a:defRPr/>
                      </a:pPr>
                      <a:r>
                        <a:rPr lang="en-US" sz="1800" b="0" i="0" kern="1200" dirty="0">
                          <a:solidFill>
                            <a:schemeClr val="tx1"/>
                          </a:solidFill>
                          <a:latin typeface="+mn-lt"/>
                          <a:ea typeface="+mn-ea"/>
                          <a:cs typeface="+mn-cs"/>
                        </a:rPr>
                        <a:t>There can be only one primary key in any relation.</a:t>
                      </a:r>
                      <a:endParaRPr lang="en-US" sz="1800" kern="1200" dirty="0">
                        <a:solidFill>
                          <a:schemeClr val="tx1"/>
                        </a:solidFill>
                        <a:latin typeface="Palatino Linotype" pitchFamily="18" charset="0"/>
                        <a:ea typeface="+mn-ea"/>
                        <a:cs typeface="+mn-cs"/>
                      </a:endParaRPr>
                    </a:p>
                  </a:txBody>
                  <a:tcPr marL="38100" marR="38100" marT="38100" marB="38100"/>
                </a:tc>
                <a:tc>
                  <a:txBody>
                    <a:bodyPr/>
                    <a:lstStyle/>
                    <a:p>
                      <a:pPr marL="179388" marR="0" indent="0" algn="l" defTabSz="914400" rtl="0" eaLnBrk="1" fontAlgn="t" latinLnBrk="0" hangingPunct="1">
                        <a:lnSpc>
                          <a:spcPct val="100000"/>
                        </a:lnSpc>
                        <a:spcBef>
                          <a:spcPts val="0"/>
                        </a:spcBef>
                        <a:spcAft>
                          <a:spcPts val="0"/>
                        </a:spcAft>
                        <a:buClrTx/>
                        <a:buSzTx/>
                        <a:buFontTx/>
                        <a:buNone/>
                        <a:tabLst/>
                        <a:defRPr/>
                      </a:pPr>
                      <a:r>
                        <a:rPr lang="en-US" sz="1800" b="0" i="0" kern="1200" dirty="0">
                          <a:solidFill>
                            <a:schemeClr val="tx1"/>
                          </a:solidFill>
                          <a:latin typeface="+mn-lt"/>
                          <a:ea typeface="+mn-ea"/>
                          <a:cs typeface="+mn-cs"/>
                        </a:rPr>
                        <a:t>There can be more than one candidate key in a relation.</a:t>
                      </a:r>
                      <a:endParaRPr lang="en-US" sz="1800" kern="1200" dirty="0">
                        <a:solidFill>
                          <a:schemeClr val="tx1"/>
                        </a:solidFill>
                        <a:latin typeface="Palatino Linotype" pitchFamily="18" charset="0"/>
                        <a:ea typeface="+mn-ea"/>
                        <a:cs typeface="+mn-cs"/>
                      </a:endParaRPr>
                    </a:p>
                  </a:txBody>
                  <a:tcPr marL="38100" marR="38100" marT="38100" marB="38100"/>
                </a:tc>
                <a:extLst>
                  <a:ext uri="{0D108BD9-81ED-4DB2-BD59-A6C34878D82A}">
                    <a16:rowId xmlns:a16="http://schemas.microsoft.com/office/drawing/2014/main" val="10001"/>
                  </a:ext>
                </a:extLst>
              </a:tr>
              <a:tr h="0">
                <a:tc>
                  <a:txBody>
                    <a:bodyPr/>
                    <a:lstStyle/>
                    <a:p>
                      <a:pPr marL="179388" indent="0" algn="l" fontAlgn="t"/>
                      <a:r>
                        <a:rPr lang="en-US" dirty="0"/>
                        <a:t>Primary key can contain NULL value.</a:t>
                      </a:r>
                    </a:p>
                  </a:txBody>
                  <a:tcPr marL="76200" marR="76200" marT="76200" marB="76200"/>
                </a:tc>
                <a:tc>
                  <a:txBody>
                    <a:bodyPr/>
                    <a:lstStyle/>
                    <a:p>
                      <a:pPr marL="179388" indent="0" algn="l" fontAlgn="t"/>
                      <a:r>
                        <a:rPr lang="en-US" dirty="0"/>
                        <a:t>Candidate key can have NULL value.</a:t>
                      </a:r>
                    </a:p>
                  </a:txBody>
                  <a:tcPr marL="76200" marR="76200" marT="76200" marB="76200"/>
                </a:tc>
                <a:extLst>
                  <a:ext uri="{0D108BD9-81ED-4DB2-BD59-A6C34878D82A}">
                    <a16:rowId xmlns:a16="http://schemas.microsoft.com/office/drawing/2014/main" val="10002"/>
                  </a:ext>
                </a:extLst>
              </a:tr>
              <a:tr h="0">
                <a:tc>
                  <a:txBody>
                    <a:bodyPr/>
                    <a:lstStyle/>
                    <a:p>
                      <a:pPr marL="179388" indent="0" fontAlgn="t"/>
                      <a:r>
                        <a:rPr lang="en-US" sz="1800" b="0" i="0" kern="1200" dirty="0">
                          <a:solidFill>
                            <a:schemeClr val="tx1"/>
                          </a:solidFill>
                          <a:latin typeface="+mn-lt"/>
                          <a:ea typeface="+mn-ea"/>
                          <a:cs typeface="+mn-cs"/>
                        </a:rPr>
                        <a:t>A primary key is a candidate key.</a:t>
                      </a:r>
                      <a:endParaRPr lang="en-US" sz="1800" kern="1200" dirty="0">
                        <a:solidFill>
                          <a:schemeClr val="tx1"/>
                        </a:solidFill>
                        <a:latin typeface="Palatino Linotype" pitchFamily="18" charset="0"/>
                        <a:ea typeface="+mn-ea"/>
                        <a:cs typeface="+mn-cs"/>
                      </a:endParaRPr>
                    </a:p>
                  </a:txBody>
                  <a:tcPr marL="38100" marR="38100" marT="38100" marB="38100"/>
                </a:tc>
                <a:tc>
                  <a:txBody>
                    <a:bodyPr/>
                    <a:lstStyle/>
                    <a:p>
                      <a:pPr marL="179388" indent="0" fontAlgn="t"/>
                      <a:r>
                        <a:rPr lang="en-US" sz="1800" b="0" i="0" kern="1200" dirty="0">
                          <a:solidFill>
                            <a:schemeClr val="tx1"/>
                          </a:solidFill>
                          <a:latin typeface="+mn-lt"/>
                          <a:ea typeface="+mn-ea"/>
                          <a:cs typeface="+mn-cs"/>
                        </a:rPr>
                        <a:t>It not compulsory that each candidate key can be a primary key.</a:t>
                      </a:r>
                      <a:endParaRPr lang="en-US" sz="1800" kern="1200" dirty="0">
                        <a:solidFill>
                          <a:schemeClr val="tx1"/>
                        </a:solidFill>
                        <a:latin typeface="Palatino Linotype" pitchFamily="18" charset="0"/>
                        <a:ea typeface="+mn-ea"/>
                        <a:cs typeface="+mn-cs"/>
                      </a:endParaRPr>
                    </a:p>
                  </a:txBody>
                  <a:tcPr marL="38100" marR="38100" marT="38100" marB="38100"/>
                </a:tc>
                <a:extLst>
                  <a:ext uri="{0D108BD9-81ED-4DB2-BD59-A6C34878D82A}">
                    <a16:rowId xmlns:a16="http://schemas.microsoft.com/office/drawing/2014/main" val="10003"/>
                  </a:ext>
                </a:extLst>
              </a:tr>
              <a:tr h="0">
                <a:tc>
                  <a:txBody>
                    <a:bodyPr/>
                    <a:lstStyle/>
                    <a:p>
                      <a:pPr marL="179388" indent="0" fontAlgn="t"/>
                      <a:r>
                        <a:rPr lang="en-US" sz="1800" b="0" i="0" kern="1200" dirty="0">
                          <a:solidFill>
                            <a:schemeClr val="tx1"/>
                          </a:solidFill>
                          <a:latin typeface="+mn-lt"/>
                          <a:ea typeface="+mn-ea"/>
                          <a:cs typeface="+mn-cs"/>
                        </a:rPr>
                        <a:t>Primary key specifies the important attribute for the relation.</a:t>
                      </a:r>
                      <a:endParaRPr lang="en-US" sz="1800" kern="1200" dirty="0">
                        <a:solidFill>
                          <a:schemeClr val="tx1"/>
                        </a:solidFill>
                        <a:latin typeface="Palatino Linotype" pitchFamily="18" charset="0"/>
                        <a:ea typeface="+mn-ea"/>
                        <a:cs typeface="+mn-cs"/>
                      </a:endParaRPr>
                    </a:p>
                  </a:txBody>
                  <a:tcPr marL="38100" marR="38100" marT="38100" marB="38100"/>
                </a:tc>
                <a:tc>
                  <a:txBody>
                    <a:bodyPr/>
                    <a:lstStyle/>
                    <a:p>
                      <a:pPr marL="179388" indent="0" fontAlgn="t"/>
                      <a:r>
                        <a:rPr lang="en-US" sz="1800" b="0" i="0" kern="1200" dirty="0">
                          <a:solidFill>
                            <a:schemeClr val="tx1"/>
                          </a:solidFill>
                          <a:latin typeface="+mn-lt"/>
                          <a:ea typeface="+mn-ea"/>
                          <a:cs typeface="+mn-cs"/>
                        </a:rPr>
                        <a:t>Candidate specifies the key which can qualify for primary key.</a:t>
                      </a:r>
                      <a:endParaRPr lang="en-US" sz="1800" kern="1200" dirty="0">
                        <a:solidFill>
                          <a:schemeClr val="tx1"/>
                        </a:solidFill>
                        <a:latin typeface="Palatino Linotype" pitchFamily="18" charset="0"/>
                        <a:ea typeface="+mn-ea"/>
                        <a:cs typeface="+mn-cs"/>
                      </a:endParaRPr>
                    </a:p>
                  </a:txBody>
                  <a:tcPr marL="38100" marR="38100" marT="38100" marB="38100"/>
                </a:tc>
                <a:extLst>
                  <a:ext uri="{0D108BD9-81ED-4DB2-BD59-A6C34878D82A}">
                    <a16:rowId xmlns:a16="http://schemas.microsoft.com/office/drawing/2014/main" val="10004"/>
                  </a:ext>
                </a:extLst>
              </a:tr>
            </a:tbl>
          </a:graphicData>
        </a:graphic>
      </p:graphicFrame>
      <p:sp>
        <p:nvSpPr>
          <p:cNvPr id="11" name="Rectangle 10"/>
          <p:cNvSpPr/>
          <p:nvPr/>
        </p:nvSpPr>
        <p:spPr>
          <a:xfrm>
            <a:off x="11755679" y="0"/>
            <a:ext cx="431528"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(7)</a:t>
            </a:r>
            <a:endParaRPr lang="en-US" dirty="0"/>
          </a:p>
        </p:txBody>
      </p:sp>
    </p:spTree>
    <p:extLst>
      <p:ext uri="{BB962C8B-B14F-4D97-AF65-F5344CB8AC3E}">
        <p14:creationId xmlns:p14="http://schemas.microsoft.com/office/powerpoint/2010/main" val="2850906017"/>
      </p:ext>
    </p:extLst>
  </p:cSld>
  <p:clrMapOvr>
    <a:masterClrMapping/>
  </p:clrMapOvr>
  <p:transition spd="slow"/>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p:cNvSpPr/>
          <p:nvPr/>
        </p:nvSpPr>
        <p:spPr>
          <a:xfrm>
            <a:off x="11755679" y="0"/>
            <a:ext cx="434734"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(8)</a:t>
            </a:r>
            <a:endParaRPr lang="en-US" dirty="0"/>
          </a:p>
        </p:txBody>
      </p:sp>
      <p:sp>
        <p:nvSpPr>
          <p:cNvPr id="10" name="Title 1"/>
          <p:cNvSpPr txBox="1">
            <a:spLocks/>
          </p:cNvSpPr>
          <p:nvPr/>
        </p:nvSpPr>
        <p:spPr>
          <a:xfrm>
            <a:off x="1676182" y="2442592"/>
            <a:ext cx="8838049" cy="914400"/>
          </a:xfrm>
          <a:prstGeom prst="rect">
            <a:avLst/>
          </a:prstGeom>
        </p:spPr>
        <p:txBody>
          <a:bodyPr>
            <a:normAutofit/>
          </a:bodyPr>
          <a:lstStyle/>
          <a:p>
            <a:pPr algn="ctr">
              <a:spcBef>
                <a:spcPct val="0"/>
              </a:spcBef>
              <a:defRPr/>
            </a:pPr>
            <a:r>
              <a:rPr lang="en-US" sz="4800" dirty="0">
                <a:latin typeface="Segoe UI Light" panose="020B0502040204020203" pitchFamily="34" charset="0"/>
                <a:cs typeface="Segoe UI Light" panose="020B0502040204020203" pitchFamily="34" charset="0"/>
              </a:rPr>
              <a:t>Primary Key</a:t>
            </a:r>
            <a:endParaRPr lang="en-IN" sz="4800" dirty="0">
              <a:latin typeface="Segoe UI Light" panose="020B0502040204020203" pitchFamily="34" charset="0"/>
              <a:cs typeface="Segoe UI Light" panose="020B0502040204020203" pitchFamily="34" charset="0"/>
            </a:endParaRPr>
          </a:p>
        </p:txBody>
      </p:sp>
      <p:sp>
        <p:nvSpPr>
          <p:cNvPr id="6" name="Rectangle 5"/>
          <p:cNvSpPr/>
          <p:nvPr/>
        </p:nvSpPr>
        <p:spPr>
          <a:xfrm>
            <a:off x="622598" y="3429000"/>
            <a:ext cx="11017224" cy="923330"/>
          </a:xfrm>
          <a:prstGeom prst="rect">
            <a:avLst/>
          </a:prstGeom>
        </p:spPr>
        <p:txBody>
          <a:bodyPr wrap="square">
            <a:spAutoFit/>
          </a:bodyPr>
          <a:lstStyle/>
          <a:p>
            <a:r>
              <a:rPr lang="en-US" dirty="0"/>
              <a:t>Choosing a primary key is one of the most important steps in good database design. A primary key is a column that serves a special purpose. </a:t>
            </a:r>
            <a:r>
              <a:rPr lang="en-US" dirty="0">
                <a:latin typeface="Palatino Linotype" pitchFamily="18" charset="0"/>
              </a:rPr>
              <a:t>A primary key is a special column (or set of combined columns) in a relational database table, that is used to uniquely identify each record. </a:t>
            </a:r>
            <a:r>
              <a:rPr lang="en-US" dirty="0"/>
              <a:t>Each database table needs a primary key.</a:t>
            </a:r>
          </a:p>
        </p:txBody>
      </p:sp>
    </p:spTree>
    <p:extLst>
      <p:ext uri="{BB962C8B-B14F-4D97-AF65-F5344CB8AC3E}">
        <p14:creationId xmlns:p14="http://schemas.microsoft.com/office/powerpoint/2010/main" val="254766492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09A4DD51-F450-4FA7-BA18-C2A26D10D72C}"/>
              </a:ext>
            </a:extLst>
          </p:cNvPr>
          <p:cNvSpPr/>
          <p:nvPr/>
        </p:nvSpPr>
        <p:spPr>
          <a:xfrm>
            <a:off x="1523802" y="2"/>
            <a:ext cx="9142810" cy="923330"/>
          </a:xfrm>
          <a:prstGeom prst="rect">
            <a:avLst/>
          </a:prstGeom>
          <a:solidFill>
            <a:schemeClr val="bg1"/>
          </a:solidFill>
        </p:spPr>
        <p:txBody>
          <a:bodyPr wrap="square">
            <a:spAutoFit/>
          </a:bodyPr>
          <a:lstStyle/>
          <a:p>
            <a:pPr algn="r" fontAlgn="base">
              <a:lnSpc>
                <a:spcPct val="150000"/>
              </a:lnSpc>
            </a:pPr>
            <a:r>
              <a:rPr lang="en-US" sz="3600" dirty="0"/>
              <a:t>Primary Key</a:t>
            </a:r>
          </a:p>
        </p:txBody>
      </p:sp>
      <p:sp>
        <p:nvSpPr>
          <p:cNvPr id="11" name="Rectangle 10"/>
          <p:cNvSpPr/>
          <p:nvPr/>
        </p:nvSpPr>
        <p:spPr>
          <a:xfrm>
            <a:off x="11755679" y="0"/>
            <a:ext cx="434734"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(8)</a:t>
            </a:r>
            <a:endParaRPr lang="en-US" dirty="0"/>
          </a:p>
        </p:txBody>
      </p:sp>
      <p:sp>
        <p:nvSpPr>
          <p:cNvPr id="12" name="Rectangle 11">
            <a:extLst>
              <a:ext uri="{FF2B5EF4-FFF2-40B4-BE49-F238E27FC236}">
                <a16:creationId xmlns:a16="http://schemas.microsoft.com/office/drawing/2014/main" id="{63045821-95B0-4EF7-B515-933F86C0D2DA}"/>
              </a:ext>
            </a:extLst>
          </p:cNvPr>
          <p:cNvSpPr/>
          <p:nvPr/>
        </p:nvSpPr>
        <p:spPr>
          <a:xfrm>
            <a:off x="262558" y="1196752"/>
            <a:ext cx="9145016" cy="2062103"/>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13" name="TextBox 12">
            <a:extLst>
              <a:ext uri="{FF2B5EF4-FFF2-40B4-BE49-F238E27FC236}">
                <a16:creationId xmlns:a16="http://schemas.microsoft.com/office/drawing/2014/main" id="{50270A80-E55D-414D-A389-6A5BA4F1C790}"/>
              </a:ext>
            </a:extLst>
          </p:cNvPr>
          <p:cNvSpPr txBox="1"/>
          <p:nvPr/>
        </p:nvSpPr>
        <p:spPr>
          <a:xfrm>
            <a:off x="190550" y="3789040"/>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Tree>
    <p:extLst>
      <p:ext uri="{BB962C8B-B14F-4D97-AF65-F5344CB8AC3E}">
        <p14:creationId xmlns:p14="http://schemas.microsoft.com/office/powerpoint/2010/main" val="285090601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Lst>
  </p:timing>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09A4DD51-F450-4FA7-BA18-C2A26D10D72C}"/>
              </a:ext>
            </a:extLst>
          </p:cNvPr>
          <p:cNvSpPr/>
          <p:nvPr/>
        </p:nvSpPr>
        <p:spPr>
          <a:xfrm>
            <a:off x="1523802" y="2"/>
            <a:ext cx="9142810" cy="923330"/>
          </a:xfrm>
          <a:prstGeom prst="rect">
            <a:avLst/>
          </a:prstGeom>
          <a:solidFill>
            <a:schemeClr val="bg1"/>
          </a:solidFill>
        </p:spPr>
        <p:txBody>
          <a:bodyPr wrap="square">
            <a:spAutoFit/>
          </a:bodyPr>
          <a:lstStyle/>
          <a:p>
            <a:pPr algn="r" fontAlgn="base">
              <a:lnSpc>
                <a:spcPct val="150000"/>
              </a:lnSpc>
            </a:pPr>
            <a:r>
              <a:rPr lang="en-US" sz="3600" dirty="0"/>
              <a:t>Primary Key</a:t>
            </a:r>
          </a:p>
        </p:txBody>
      </p:sp>
      <p:sp>
        <p:nvSpPr>
          <p:cNvPr id="11" name="Rectangle 10"/>
          <p:cNvSpPr/>
          <p:nvPr/>
        </p:nvSpPr>
        <p:spPr>
          <a:xfrm>
            <a:off x="11755679" y="0"/>
            <a:ext cx="434734"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(8)</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9839622" y="1685707"/>
            <a:ext cx="1915941" cy="2376264"/>
          </a:xfrm>
          <a:prstGeom prst="rect">
            <a:avLst/>
          </a:prstGeom>
          <a:noFill/>
          <a:ln w="9525">
            <a:noFill/>
            <a:miter lim="800000"/>
            <a:headEnd/>
            <a:tailEnd/>
          </a:ln>
        </p:spPr>
      </p:pic>
      <p:sp>
        <p:nvSpPr>
          <p:cNvPr id="14" name="Rectangle 13"/>
          <p:cNvSpPr/>
          <p:nvPr/>
        </p:nvSpPr>
        <p:spPr>
          <a:xfrm>
            <a:off x="262558" y="2117755"/>
            <a:ext cx="3960440" cy="2031325"/>
          </a:xfrm>
          <a:prstGeom prst="rect">
            <a:avLst/>
          </a:prstGeom>
        </p:spPr>
        <p:txBody>
          <a:bodyPr wrap="square">
            <a:spAutoFit/>
          </a:bodyPr>
          <a:lstStyle/>
          <a:p>
            <a:r>
              <a:rPr lang="en-US" dirty="0"/>
              <a:t>CREATE TABLE student (  </a:t>
            </a:r>
          </a:p>
          <a:p>
            <a:r>
              <a:rPr lang="en-US" dirty="0"/>
              <a:t>   ID INT(11) PRIMARY KEY,</a:t>
            </a:r>
          </a:p>
          <a:p>
            <a:r>
              <a:rPr lang="en-US" dirty="0"/>
              <a:t>   firstName VARCHAR(45), </a:t>
            </a:r>
          </a:p>
          <a:p>
            <a:r>
              <a:rPr lang="en-US" dirty="0"/>
              <a:t>   lastName VARCHAR(45),</a:t>
            </a:r>
          </a:p>
          <a:p>
            <a:r>
              <a:rPr lang="en-US" dirty="0"/>
              <a:t>   DoB DATE,</a:t>
            </a:r>
          </a:p>
          <a:p>
            <a:r>
              <a:rPr lang="en-US" dirty="0"/>
              <a:t>   emailID VARCHAR(145)</a:t>
            </a:r>
          </a:p>
          <a:p>
            <a:r>
              <a:rPr lang="en-US" dirty="0"/>
              <a:t> );</a:t>
            </a:r>
          </a:p>
        </p:txBody>
      </p:sp>
      <p:sp>
        <p:nvSpPr>
          <p:cNvPr id="15" name="Rectangle 14"/>
          <p:cNvSpPr/>
          <p:nvPr/>
        </p:nvSpPr>
        <p:spPr>
          <a:xfrm>
            <a:off x="334566" y="1579236"/>
            <a:ext cx="2537233" cy="369332"/>
          </a:xfrm>
          <a:prstGeom prst="rect">
            <a:avLst/>
          </a:prstGeom>
        </p:spPr>
        <p:txBody>
          <a:bodyPr wrap="none">
            <a:spAutoFit/>
          </a:bodyPr>
          <a:lstStyle/>
          <a:p>
            <a:r>
              <a:rPr lang="en-US" dirty="0"/>
              <a:t>Examples of Primary Key </a:t>
            </a:r>
          </a:p>
        </p:txBody>
      </p:sp>
      <p:sp>
        <p:nvSpPr>
          <p:cNvPr id="16" name="Rectangle 1"/>
          <p:cNvSpPr>
            <a:spLocks noChangeArrowheads="1"/>
          </p:cNvSpPr>
          <p:nvPr/>
        </p:nvSpPr>
        <p:spPr bwMode="auto">
          <a:xfrm>
            <a:off x="262558" y="836712"/>
            <a:ext cx="11377264"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effectLst/>
                <a:latin typeface="Palatino Linotype" pitchFamily="18" charset="0"/>
                <a:ea typeface="Calibri" pitchFamily="34" charset="0"/>
                <a:cs typeface="Calibri" pitchFamily="34" charset="0"/>
              </a:rPr>
              <a:t>Primary key’s data type mostly must be INT (in student</a:t>
            </a:r>
            <a:r>
              <a:rPr kumimoji="0" lang="en-US" b="0" i="0" u="none" strike="noStrike" cap="none" normalizeH="0" dirty="0">
                <a:ln>
                  <a:noFill/>
                </a:ln>
                <a:effectLst/>
                <a:latin typeface="Palatino Linotype" pitchFamily="18" charset="0"/>
                <a:ea typeface="Calibri" pitchFamily="34" charset="0"/>
                <a:cs typeface="Calibri" pitchFamily="34" charset="0"/>
              </a:rPr>
              <a:t> table </a:t>
            </a:r>
            <a:r>
              <a:rPr kumimoji="0" lang="en-US" b="0" i="0" u="none" strike="noStrike" cap="none" normalizeH="0" baseline="0" dirty="0">
                <a:ln>
                  <a:noFill/>
                </a:ln>
                <a:effectLst/>
                <a:latin typeface="Palatino Linotype" pitchFamily="18" charset="0"/>
                <a:ea typeface="Calibri" pitchFamily="34" charset="0"/>
                <a:cs typeface="Calibri" pitchFamily="34" charset="0"/>
              </a:rPr>
              <a:t>ID column is given as primary key) </a:t>
            </a:r>
          </a:p>
          <a:p>
            <a:pPr marL="0" marR="0" lvl="0" indent="0" algn="l" defTabSz="914400" rtl="0" eaLnBrk="1" fontAlgn="base" latinLnBrk="0" hangingPunct="1">
              <a:lnSpc>
                <a:spcPct val="100000"/>
              </a:lnSpc>
              <a:spcBef>
                <a:spcPct val="0"/>
              </a:spcBef>
              <a:spcAft>
                <a:spcPct val="0"/>
              </a:spcAft>
              <a:buClrTx/>
              <a:buSzTx/>
              <a:buFontTx/>
              <a:buNone/>
              <a:tabLst/>
            </a:pPr>
            <a:r>
              <a:rPr lang="en-US" dirty="0">
                <a:latin typeface="Palatino Linotype" pitchFamily="18" charset="0"/>
                <a:ea typeface="Calibri" pitchFamily="34" charset="0"/>
                <a:cs typeface="Calibri" pitchFamily="34" charset="0"/>
              </a:rPr>
              <a:t>We can also give primary key on any data type </a:t>
            </a:r>
            <a:r>
              <a:rPr kumimoji="0" lang="en-US" b="0" i="0" u="none" strike="noStrike" cap="none" normalizeH="0" baseline="0" dirty="0">
                <a:ln>
                  <a:noFill/>
                </a:ln>
                <a:effectLst/>
                <a:latin typeface="Palatino Linotype" pitchFamily="18" charset="0"/>
                <a:ea typeface="Calibri" pitchFamily="34" charset="0"/>
                <a:cs typeface="Calibri" pitchFamily="34" charset="0"/>
              </a:rPr>
              <a:t>(e.g. emailID varchar(145) PRIMARY KEY)</a:t>
            </a:r>
            <a:endParaRPr kumimoji="0" lang="en-US" b="0" i="0" u="none" strike="noStrike" cap="none" normalizeH="0" baseline="0" dirty="0">
              <a:ln>
                <a:noFill/>
              </a:ln>
              <a:effectLst/>
              <a:latin typeface="Palatino Linotype" pitchFamily="18" charset="0"/>
              <a:cs typeface="Arial" pitchFamily="34" charset="0"/>
            </a:endParaRPr>
          </a:p>
        </p:txBody>
      </p:sp>
      <p:sp>
        <p:nvSpPr>
          <p:cNvPr id="17" name="Rectangle 16"/>
          <p:cNvSpPr/>
          <p:nvPr/>
        </p:nvSpPr>
        <p:spPr>
          <a:xfrm>
            <a:off x="262558" y="4437112"/>
            <a:ext cx="5184576" cy="2031325"/>
          </a:xfrm>
          <a:prstGeom prst="rect">
            <a:avLst/>
          </a:prstGeom>
        </p:spPr>
        <p:txBody>
          <a:bodyPr wrap="square">
            <a:spAutoFit/>
          </a:bodyPr>
          <a:lstStyle/>
          <a:p>
            <a:r>
              <a:rPr lang="en-US" dirty="0"/>
              <a:t>CREATE TABLE student (  </a:t>
            </a:r>
          </a:p>
          <a:p>
            <a:r>
              <a:rPr lang="en-US" dirty="0"/>
              <a:t>   ID INT(11) PRIMARY KEY AUTO_INCREMENT,</a:t>
            </a:r>
          </a:p>
          <a:p>
            <a:r>
              <a:rPr lang="en-US" dirty="0"/>
              <a:t>   firstName VARCHAR(45), </a:t>
            </a:r>
          </a:p>
          <a:p>
            <a:r>
              <a:rPr lang="en-US" dirty="0"/>
              <a:t>   lastName VARCHAR(45),</a:t>
            </a:r>
          </a:p>
          <a:p>
            <a:r>
              <a:rPr lang="en-US" dirty="0"/>
              <a:t>   DoB DATE,</a:t>
            </a:r>
          </a:p>
          <a:p>
            <a:r>
              <a:rPr lang="en-US" dirty="0"/>
              <a:t>   emailID VARCHAR(145)</a:t>
            </a:r>
          </a:p>
          <a:p>
            <a:r>
              <a:rPr lang="en-US" dirty="0"/>
              <a:t> );</a:t>
            </a:r>
          </a:p>
        </p:txBody>
      </p:sp>
      <p:pic>
        <p:nvPicPr>
          <p:cNvPr id="18" name="Picture 2"/>
          <p:cNvPicPr>
            <a:picLocks noChangeAspect="1" noChangeArrowheads="1"/>
          </p:cNvPicPr>
          <p:nvPr/>
        </p:nvPicPr>
        <p:blipFill>
          <a:blip r:embed="rId3" cstate="print"/>
          <a:srcRect/>
          <a:stretch>
            <a:fillRect/>
          </a:stretch>
        </p:blipFill>
        <p:spPr bwMode="auto">
          <a:xfrm>
            <a:off x="9839622" y="4293096"/>
            <a:ext cx="1915941" cy="2376264"/>
          </a:xfrm>
          <a:prstGeom prst="rect">
            <a:avLst/>
          </a:prstGeom>
          <a:noFill/>
          <a:ln w="9525">
            <a:noFill/>
            <a:miter lim="800000"/>
            <a:headEnd/>
            <a:tailEnd/>
          </a:ln>
        </p:spPr>
      </p:pic>
      <p:pic>
        <p:nvPicPr>
          <p:cNvPr id="2050" name="Picture 2"/>
          <p:cNvPicPr>
            <a:picLocks noChangeAspect="1" noChangeArrowheads="1"/>
          </p:cNvPicPr>
          <p:nvPr/>
        </p:nvPicPr>
        <p:blipFill>
          <a:blip r:embed="rId4" cstate="print"/>
          <a:srcRect/>
          <a:stretch>
            <a:fillRect/>
          </a:stretch>
        </p:blipFill>
        <p:spPr bwMode="auto">
          <a:xfrm>
            <a:off x="5330550" y="4596229"/>
            <a:ext cx="3786873" cy="1224136"/>
          </a:xfrm>
          <a:prstGeom prst="rect">
            <a:avLst/>
          </a:prstGeom>
          <a:noFill/>
          <a:ln w="9525">
            <a:noFill/>
            <a:miter lim="800000"/>
            <a:headEnd/>
            <a:tailEnd/>
          </a:ln>
        </p:spPr>
      </p:pic>
      <p:pic>
        <p:nvPicPr>
          <p:cNvPr id="2051" name="Picture 3"/>
          <p:cNvPicPr>
            <a:picLocks noChangeAspect="1" noChangeArrowheads="1"/>
          </p:cNvPicPr>
          <p:nvPr/>
        </p:nvPicPr>
        <p:blipFill>
          <a:blip r:embed="rId5" cstate="print"/>
          <a:srcRect/>
          <a:stretch>
            <a:fillRect/>
          </a:stretch>
        </p:blipFill>
        <p:spPr bwMode="auto">
          <a:xfrm>
            <a:off x="5330550" y="2275487"/>
            <a:ext cx="3788992" cy="1282428"/>
          </a:xfrm>
          <a:prstGeom prst="rect">
            <a:avLst/>
          </a:prstGeom>
          <a:noFill/>
          <a:ln w="9525">
            <a:noFill/>
            <a:miter lim="800000"/>
            <a:headEnd/>
            <a:tailEnd/>
          </a:ln>
        </p:spPr>
      </p:pic>
    </p:spTree>
    <p:extLst>
      <p:ext uri="{BB962C8B-B14F-4D97-AF65-F5344CB8AC3E}">
        <p14:creationId xmlns:p14="http://schemas.microsoft.com/office/powerpoint/2010/main" val="2850906017"/>
      </p:ext>
    </p:extLst>
  </p:cSld>
  <p:clrMapOvr>
    <a:masterClrMapping/>
  </p:clrMapOvr>
  <p:transition spd="slow"/>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a:t>Composit key</a:t>
            </a:r>
          </a:p>
        </p:txBody>
      </p:sp>
      <p:sp>
        <p:nvSpPr>
          <p:cNvPr id="11" name="Rectangle 10"/>
          <p:cNvSpPr/>
          <p:nvPr/>
        </p:nvSpPr>
        <p:spPr>
          <a:xfrm>
            <a:off x="11755679" y="0"/>
            <a:ext cx="434734"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(8)</a:t>
            </a:r>
            <a:endParaRPr lang="en-US" dirty="0"/>
          </a:p>
        </p:txBody>
      </p:sp>
      <p:sp>
        <p:nvSpPr>
          <p:cNvPr id="15" name="Rectangle 14"/>
          <p:cNvSpPr/>
          <p:nvPr/>
        </p:nvSpPr>
        <p:spPr>
          <a:xfrm>
            <a:off x="407525" y="2627620"/>
            <a:ext cx="3455433" cy="369332"/>
          </a:xfrm>
          <a:prstGeom prst="rect">
            <a:avLst/>
          </a:prstGeom>
        </p:spPr>
        <p:txBody>
          <a:bodyPr wrap="none">
            <a:spAutoFit/>
          </a:bodyPr>
          <a:lstStyle/>
          <a:p>
            <a:r>
              <a:rPr lang="en-US" dirty="0"/>
              <a:t>Examples of composit Primary Key </a:t>
            </a:r>
          </a:p>
        </p:txBody>
      </p:sp>
      <p:sp>
        <p:nvSpPr>
          <p:cNvPr id="19" name="Rectangle 18"/>
          <p:cNvSpPr/>
          <p:nvPr/>
        </p:nvSpPr>
        <p:spPr>
          <a:xfrm>
            <a:off x="334566" y="1015568"/>
            <a:ext cx="11521280" cy="1477328"/>
          </a:xfrm>
          <a:prstGeom prst="rect">
            <a:avLst/>
          </a:prstGeom>
        </p:spPr>
        <p:txBody>
          <a:bodyPr wrap="square">
            <a:spAutoFit/>
          </a:bodyPr>
          <a:lstStyle/>
          <a:p>
            <a:r>
              <a:rPr lang="en-US" b="1" dirty="0">
                <a:latin typeface="Palatino Linotype" pitchFamily="18" charset="0"/>
              </a:rPr>
              <a:t>Composite key</a:t>
            </a:r>
            <a:r>
              <a:rPr lang="en-US" dirty="0">
                <a:latin typeface="Palatino Linotype" pitchFamily="18" charset="0"/>
              </a:rPr>
              <a:t>, or </a:t>
            </a:r>
            <a:r>
              <a:rPr lang="en-US" b="1" dirty="0">
                <a:latin typeface="Palatino Linotype" pitchFamily="18" charset="0"/>
              </a:rPr>
              <a:t>composite primary key</a:t>
            </a:r>
            <a:r>
              <a:rPr lang="en-US" dirty="0">
                <a:latin typeface="Palatino Linotype" pitchFamily="18" charset="0"/>
              </a:rPr>
              <a:t>, refers to cases where more than one column is used to specify the </a:t>
            </a:r>
            <a:r>
              <a:rPr lang="en-US" b="1" dirty="0">
                <a:latin typeface="Palatino Linotype" pitchFamily="18" charset="0"/>
              </a:rPr>
              <a:t>primary key</a:t>
            </a:r>
            <a:r>
              <a:rPr lang="en-US" dirty="0">
                <a:latin typeface="Palatino Linotype" pitchFamily="18" charset="0"/>
              </a:rPr>
              <a:t> of a table. In such cases, all foreign </a:t>
            </a:r>
            <a:r>
              <a:rPr lang="en-US" b="1" dirty="0">
                <a:latin typeface="Palatino Linotype" pitchFamily="18" charset="0"/>
              </a:rPr>
              <a:t>keys</a:t>
            </a:r>
            <a:r>
              <a:rPr lang="en-US" dirty="0">
                <a:latin typeface="Palatino Linotype" pitchFamily="18" charset="0"/>
              </a:rPr>
              <a:t> will also need to include all the columns in the </a:t>
            </a:r>
            <a:r>
              <a:rPr lang="en-US" b="1" dirty="0">
                <a:latin typeface="Palatino Linotype" pitchFamily="18" charset="0"/>
              </a:rPr>
              <a:t>composite key</a:t>
            </a:r>
            <a:r>
              <a:rPr lang="en-US" dirty="0">
                <a:latin typeface="Palatino Linotype" pitchFamily="18" charset="0"/>
              </a:rPr>
              <a:t>. </a:t>
            </a:r>
          </a:p>
          <a:p>
            <a:endParaRPr lang="en-US" dirty="0">
              <a:latin typeface="Palatino Linotype" pitchFamily="18" charset="0"/>
            </a:endParaRPr>
          </a:p>
          <a:p>
            <a:r>
              <a:rPr lang="en-US" dirty="0">
                <a:latin typeface="Palatino Linotype" pitchFamily="18" charset="0"/>
              </a:rPr>
              <a:t>Note that the columns that make up a </a:t>
            </a:r>
            <a:r>
              <a:rPr lang="en-US" b="1" dirty="0">
                <a:latin typeface="Palatino Linotype" pitchFamily="18" charset="0"/>
              </a:rPr>
              <a:t>composite key</a:t>
            </a:r>
            <a:r>
              <a:rPr lang="en-US" dirty="0">
                <a:latin typeface="Palatino Linotype" pitchFamily="18" charset="0"/>
              </a:rPr>
              <a:t> can be of different data types.</a:t>
            </a:r>
          </a:p>
        </p:txBody>
      </p:sp>
      <p:pic>
        <p:nvPicPr>
          <p:cNvPr id="716802" name="Picture 2"/>
          <p:cNvPicPr>
            <a:picLocks noChangeAspect="1" noChangeArrowheads="1"/>
          </p:cNvPicPr>
          <p:nvPr/>
        </p:nvPicPr>
        <p:blipFill>
          <a:blip r:embed="rId3" cstate="print"/>
          <a:srcRect/>
          <a:stretch>
            <a:fillRect/>
          </a:stretch>
        </p:blipFill>
        <p:spPr bwMode="auto">
          <a:xfrm>
            <a:off x="8903518" y="3356992"/>
            <a:ext cx="1785798" cy="2232248"/>
          </a:xfrm>
          <a:prstGeom prst="rect">
            <a:avLst/>
          </a:prstGeom>
          <a:noFill/>
          <a:ln w="9525">
            <a:noFill/>
            <a:miter lim="800000"/>
            <a:headEnd/>
            <a:tailEnd/>
          </a:ln>
        </p:spPr>
      </p:pic>
      <p:sp>
        <p:nvSpPr>
          <p:cNvPr id="20" name="Rectangle 19"/>
          <p:cNvSpPr/>
          <p:nvPr/>
        </p:nvSpPr>
        <p:spPr>
          <a:xfrm>
            <a:off x="478583" y="3284984"/>
            <a:ext cx="3744416" cy="2308324"/>
          </a:xfrm>
          <a:prstGeom prst="rect">
            <a:avLst/>
          </a:prstGeom>
        </p:spPr>
        <p:txBody>
          <a:bodyPr wrap="square">
            <a:spAutoFit/>
          </a:bodyPr>
          <a:lstStyle/>
          <a:p>
            <a:r>
              <a:rPr lang="en-US" dirty="0"/>
              <a:t>CREATE TABLE student (</a:t>
            </a:r>
          </a:p>
          <a:p>
            <a:r>
              <a:rPr lang="en-US" dirty="0"/>
              <a:t>   ID INT(11),</a:t>
            </a:r>
          </a:p>
          <a:p>
            <a:r>
              <a:rPr lang="en-US" dirty="0"/>
              <a:t>   firstName VARCHAR(45),</a:t>
            </a:r>
          </a:p>
          <a:p>
            <a:r>
              <a:rPr lang="en-US" dirty="0"/>
              <a:t>   lastName VARCHAR(45),</a:t>
            </a:r>
          </a:p>
          <a:p>
            <a:r>
              <a:rPr lang="en-US" dirty="0"/>
              <a:t>   DoB DATE, </a:t>
            </a:r>
          </a:p>
          <a:p>
            <a:r>
              <a:rPr lang="en-US" dirty="0"/>
              <a:t>   emailID VARCHAR(145),</a:t>
            </a:r>
          </a:p>
          <a:p>
            <a:r>
              <a:rPr lang="en-US" dirty="0"/>
              <a:t>   PRIMARY KEY (ID, emailID)</a:t>
            </a:r>
          </a:p>
          <a:p>
            <a:r>
              <a:rPr lang="en-US" dirty="0"/>
              <a:t>);</a:t>
            </a:r>
          </a:p>
        </p:txBody>
      </p:sp>
      <p:pic>
        <p:nvPicPr>
          <p:cNvPr id="716803" name="Picture 3"/>
          <p:cNvPicPr>
            <a:picLocks noChangeAspect="1" noChangeArrowheads="1"/>
          </p:cNvPicPr>
          <p:nvPr/>
        </p:nvPicPr>
        <p:blipFill>
          <a:blip r:embed="rId4" cstate="print"/>
          <a:srcRect/>
          <a:stretch>
            <a:fillRect/>
          </a:stretch>
        </p:blipFill>
        <p:spPr bwMode="auto">
          <a:xfrm>
            <a:off x="4006974" y="3573016"/>
            <a:ext cx="4582327" cy="1440160"/>
          </a:xfrm>
          <a:prstGeom prst="rect">
            <a:avLst/>
          </a:prstGeom>
          <a:noFill/>
          <a:ln w="9525">
            <a:noFill/>
            <a:miter lim="800000"/>
            <a:headEnd/>
            <a:tailEnd/>
          </a:ln>
        </p:spPr>
      </p:pic>
    </p:spTree>
    <p:extLst>
      <p:ext uri="{BB962C8B-B14F-4D97-AF65-F5344CB8AC3E}">
        <p14:creationId xmlns:p14="http://schemas.microsoft.com/office/powerpoint/2010/main" val="2850906017"/>
      </p:ext>
    </p:extLst>
  </p:cSld>
  <p:clrMapOvr>
    <a:masterClrMapping/>
  </p:clrMapOvr>
  <p:transition spd="slow"/>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p:cNvSpPr/>
          <p:nvPr/>
        </p:nvSpPr>
        <p:spPr>
          <a:xfrm>
            <a:off x="11755679" y="0"/>
            <a:ext cx="434734"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(9)</a:t>
            </a:r>
            <a:endParaRPr lang="en-US" dirty="0"/>
          </a:p>
        </p:txBody>
      </p:sp>
      <p:sp>
        <p:nvSpPr>
          <p:cNvPr id="10" name="Title 1"/>
          <p:cNvSpPr txBox="1">
            <a:spLocks/>
          </p:cNvSpPr>
          <p:nvPr/>
        </p:nvSpPr>
        <p:spPr>
          <a:xfrm>
            <a:off x="1676182" y="2442592"/>
            <a:ext cx="8838049" cy="914400"/>
          </a:xfrm>
          <a:prstGeom prst="rect">
            <a:avLst/>
          </a:prstGeom>
        </p:spPr>
        <p:txBody>
          <a:bodyPr>
            <a:normAutofit/>
          </a:bodyPr>
          <a:lstStyle/>
          <a:p>
            <a:pPr algn="ctr">
              <a:spcBef>
                <a:spcPct val="0"/>
              </a:spcBef>
              <a:defRPr/>
            </a:pPr>
            <a:r>
              <a:rPr lang="en-US" sz="4800" dirty="0">
                <a:latin typeface="Segoe UI Light" panose="020B0502040204020203" pitchFamily="34" charset="0"/>
                <a:cs typeface="Segoe UI Light" panose="020B0502040204020203" pitchFamily="34" charset="0"/>
              </a:rPr>
              <a:t>Foreign Key</a:t>
            </a:r>
            <a:endParaRPr lang="en-IN" sz="4800" dirty="0">
              <a:latin typeface="Segoe UI Light" panose="020B0502040204020203" pitchFamily="34" charset="0"/>
              <a:cs typeface="Segoe UI Light" panose="020B0502040204020203" pitchFamily="34" charset="0"/>
            </a:endParaRPr>
          </a:p>
        </p:txBody>
      </p:sp>
      <p:sp>
        <p:nvSpPr>
          <p:cNvPr id="11" name="Rectangle 10"/>
          <p:cNvSpPr/>
          <p:nvPr/>
        </p:nvSpPr>
        <p:spPr>
          <a:xfrm>
            <a:off x="406574" y="3284984"/>
            <a:ext cx="11449272" cy="923330"/>
          </a:xfrm>
          <a:prstGeom prst="rect">
            <a:avLst/>
          </a:prstGeom>
        </p:spPr>
        <p:txBody>
          <a:bodyPr wrap="square">
            <a:spAutoFit/>
          </a:bodyPr>
          <a:lstStyle/>
          <a:p>
            <a:r>
              <a:rPr lang="en-US" dirty="0"/>
              <a:t>A </a:t>
            </a:r>
            <a:r>
              <a:rPr lang="en-US" b="1" dirty="0"/>
              <a:t>FOREIGN KEY</a:t>
            </a:r>
            <a:r>
              <a:rPr lang="en-US" dirty="0"/>
              <a:t> is a </a:t>
            </a:r>
            <a:r>
              <a:rPr lang="en-US" b="1" dirty="0"/>
              <a:t>key</a:t>
            </a:r>
            <a:r>
              <a:rPr lang="en-US" dirty="0"/>
              <a:t> used to link two tables together. A </a:t>
            </a:r>
            <a:r>
              <a:rPr lang="en-US" b="1" dirty="0"/>
              <a:t>FOREIGN KEY</a:t>
            </a:r>
            <a:r>
              <a:rPr lang="en-US" dirty="0"/>
              <a:t> is a field (or collection of fields) in one table that refers to the PRIMARY </a:t>
            </a:r>
            <a:r>
              <a:rPr lang="en-US" b="1" dirty="0"/>
              <a:t>KEY</a:t>
            </a:r>
            <a:r>
              <a:rPr lang="en-US" dirty="0"/>
              <a:t> in another table. The table containing the </a:t>
            </a:r>
            <a:r>
              <a:rPr lang="en-US" b="1" dirty="0"/>
              <a:t>foreign key</a:t>
            </a:r>
            <a:r>
              <a:rPr lang="en-US" dirty="0"/>
              <a:t> is called the child table, and the table containing the candidate </a:t>
            </a:r>
            <a:r>
              <a:rPr lang="en-US" b="1" dirty="0"/>
              <a:t>key</a:t>
            </a:r>
            <a:r>
              <a:rPr lang="en-US" dirty="0"/>
              <a:t> is called the referenced or parent table.</a:t>
            </a:r>
          </a:p>
        </p:txBody>
      </p:sp>
    </p:spTree>
    <p:extLst>
      <p:ext uri="{BB962C8B-B14F-4D97-AF65-F5344CB8AC3E}">
        <p14:creationId xmlns:p14="http://schemas.microsoft.com/office/powerpoint/2010/main" val="254766492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a:t>Foreign Key</a:t>
            </a:r>
          </a:p>
        </p:txBody>
      </p:sp>
      <p:sp>
        <p:nvSpPr>
          <p:cNvPr id="11" name="Rectangle 10"/>
          <p:cNvSpPr/>
          <p:nvPr/>
        </p:nvSpPr>
        <p:spPr>
          <a:xfrm>
            <a:off x="11755679" y="0"/>
            <a:ext cx="434734"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(8)</a:t>
            </a:r>
            <a:endParaRPr lang="en-US" dirty="0"/>
          </a:p>
        </p:txBody>
      </p:sp>
      <p:sp>
        <p:nvSpPr>
          <p:cNvPr id="12" name="Rectangle 11">
            <a:extLst>
              <a:ext uri="{FF2B5EF4-FFF2-40B4-BE49-F238E27FC236}">
                <a16:creationId xmlns:a16="http://schemas.microsoft.com/office/drawing/2014/main" id="{63045821-95B0-4EF7-B515-933F86C0D2DA}"/>
              </a:ext>
            </a:extLst>
          </p:cNvPr>
          <p:cNvSpPr/>
          <p:nvPr/>
        </p:nvSpPr>
        <p:spPr>
          <a:xfrm>
            <a:off x="262558" y="1211848"/>
            <a:ext cx="9145016" cy="1785104"/>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FOREIGN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14" name="Rectangle 13"/>
          <p:cNvSpPr/>
          <p:nvPr/>
        </p:nvSpPr>
        <p:spPr>
          <a:xfrm>
            <a:off x="406574" y="3824461"/>
            <a:ext cx="11377264" cy="1692771"/>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endParaRPr lang="en-IN" dirty="0">
              <a:solidFill>
                <a:schemeClr val="tx1">
                  <a:lumMod val="75000"/>
                  <a:lumOff val="2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5090601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2558" y="989434"/>
            <a:ext cx="11737304" cy="2954655"/>
          </a:xfrm>
          <a:prstGeom prst="rect">
            <a:avLst/>
          </a:prstGeom>
          <a:solidFill>
            <a:schemeClr val="bg1"/>
          </a:solidFill>
        </p:spPr>
        <p:txBody>
          <a:bodyPr wrap="square">
            <a:spAutoFit/>
          </a:bodyPr>
          <a:lstStyle/>
          <a:p>
            <a:r>
              <a:rPr lang="en-IN" sz="2200" dirty="0">
                <a:solidFill>
                  <a:schemeClr val="tx1">
                    <a:lumMod val="85000"/>
                    <a:lumOff val="15000"/>
                  </a:schemeClr>
                </a:solidFill>
                <a:latin typeface="Palatino Linotype" panose="02040502050505030304" pitchFamily="18" charset="0"/>
              </a:rPr>
              <a:t>A referential constraint could be violated in following cases.</a:t>
            </a:r>
          </a:p>
          <a:p>
            <a:endParaRPr lang="en-IN"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a:t>Foreign Key</a:t>
            </a:r>
          </a:p>
        </p:txBody>
      </p:sp>
    </p:spTree>
    <p:extLst>
      <p:ext uri="{BB962C8B-B14F-4D97-AF65-F5344CB8AC3E}">
        <p14:creationId xmlns:p14="http://schemas.microsoft.com/office/powerpoint/2010/main" val="221651253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a:t>Foreign Key</a:t>
            </a:r>
          </a:p>
        </p:txBody>
      </p:sp>
      <p:sp>
        <p:nvSpPr>
          <p:cNvPr id="7" name="Rectangle 6"/>
          <p:cNvSpPr/>
          <p:nvPr/>
        </p:nvSpPr>
        <p:spPr>
          <a:xfrm>
            <a:off x="657307" y="980728"/>
            <a:ext cx="6092825" cy="4247317"/>
          </a:xfrm>
          <a:prstGeom prst="rect">
            <a:avLst/>
          </a:prstGeom>
        </p:spPr>
        <p:txBody>
          <a:bodyPr>
            <a:spAutoFit/>
          </a:bodyPr>
          <a:lstStyle/>
          <a:p>
            <a:r>
              <a:rPr lang="en-US" dirty="0"/>
              <a:t>CREATE TABLE student (  </a:t>
            </a:r>
          </a:p>
          <a:p>
            <a:r>
              <a:rPr lang="en-US" dirty="0"/>
              <a:t>   ID INT(11) PRIMARY KEY,</a:t>
            </a:r>
          </a:p>
          <a:p>
            <a:r>
              <a:rPr lang="en-US" dirty="0"/>
              <a:t>   firstName VARCHAR(45),</a:t>
            </a:r>
          </a:p>
          <a:p>
            <a:r>
              <a:rPr lang="en-US" dirty="0"/>
              <a:t>   lastName VARCHAR(45),</a:t>
            </a:r>
          </a:p>
          <a:p>
            <a:r>
              <a:rPr lang="en-US" dirty="0"/>
              <a:t>   DoB DATE,</a:t>
            </a:r>
          </a:p>
          <a:p>
            <a:r>
              <a:rPr lang="en-US" dirty="0"/>
              <a:t>   emailID VARCHAR(145)</a:t>
            </a:r>
          </a:p>
          <a:p>
            <a:r>
              <a:rPr lang="en-US" dirty="0"/>
              <a:t> );  </a:t>
            </a:r>
          </a:p>
          <a:p>
            <a:endParaRPr lang="en-US" dirty="0"/>
          </a:p>
          <a:p>
            <a:endParaRPr lang="en-US" dirty="0"/>
          </a:p>
          <a:p>
            <a:r>
              <a:rPr lang="en-US" dirty="0"/>
              <a:t>CREATE TABLE student_address (  </a:t>
            </a:r>
          </a:p>
          <a:p>
            <a:r>
              <a:rPr lang="en-US" dirty="0"/>
              <a:t>   studentID INT PRIMARY KEY,  </a:t>
            </a:r>
          </a:p>
          <a:p>
            <a:r>
              <a:rPr lang="en-US" dirty="0"/>
              <a:t>   address VARCHAR(45),  </a:t>
            </a:r>
          </a:p>
          <a:p>
            <a:r>
              <a:rPr lang="en-US" dirty="0"/>
              <a:t>   city VARCHAR(45) ,  </a:t>
            </a:r>
          </a:p>
          <a:p>
            <a:r>
              <a:rPr lang="en-US" dirty="0"/>
              <a:t>   FOREIGN KEY (studentID) REFERENCES student(ID)  </a:t>
            </a:r>
          </a:p>
          <a:p>
            <a:r>
              <a:rPr lang="en-US" dirty="0"/>
              <a:t>);</a:t>
            </a:r>
          </a:p>
        </p:txBody>
      </p:sp>
      <p:pic>
        <p:nvPicPr>
          <p:cNvPr id="2050" name="Picture 2"/>
          <p:cNvPicPr>
            <a:picLocks noChangeAspect="1" noChangeArrowheads="1"/>
          </p:cNvPicPr>
          <p:nvPr/>
        </p:nvPicPr>
        <p:blipFill>
          <a:blip r:embed="rId3" cstate="print"/>
          <a:srcRect/>
          <a:stretch>
            <a:fillRect/>
          </a:stretch>
        </p:blipFill>
        <p:spPr bwMode="auto">
          <a:xfrm>
            <a:off x="6167214" y="1052736"/>
            <a:ext cx="3672408" cy="4448423"/>
          </a:xfrm>
          <a:prstGeom prst="rect">
            <a:avLst/>
          </a:prstGeom>
          <a:noFill/>
          <a:ln w="9525">
            <a:noFill/>
            <a:miter lim="800000"/>
            <a:headEnd/>
            <a:tailEnd/>
          </a:ln>
        </p:spPr>
      </p:pic>
    </p:spTree>
    <p:extLst>
      <p:ext uri="{BB962C8B-B14F-4D97-AF65-F5344CB8AC3E}">
        <p14:creationId xmlns:p14="http://schemas.microsoft.com/office/powerpoint/2010/main" val="221651253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a:t>Foreign Key</a:t>
            </a:r>
          </a:p>
        </p:txBody>
      </p:sp>
      <p:sp>
        <p:nvSpPr>
          <p:cNvPr id="12" name="Rectangle 11"/>
          <p:cNvSpPr/>
          <p:nvPr/>
        </p:nvSpPr>
        <p:spPr>
          <a:xfrm>
            <a:off x="190550" y="3628762"/>
            <a:ext cx="11305256" cy="1600438"/>
          </a:xfrm>
          <a:prstGeom prst="rect">
            <a:avLst/>
          </a:prstGeom>
        </p:spPr>
        <p:txBody>
          <a:bodyPr wrap="square">
            <a:spAutoFit/>
          </a:bodyPr>
          <a:lstStyle/>
          <a:p>
            <a:r>
              <a:rPr lang="en-US" dirty="0">
                <a:latin typeface="Calibri (Body)"/>
                <a:cs typeface="Arial" pitchFamily="34" charset="0"/>
              </a:rPr>
              <a:t>INSERT INTO student_address VALUES (1, 'paud road', 'pune');</a:t>
            </a:r>
          </a:p>
          <a:p>
            <a:r>
              <a:rPr lang="en-US" dirty="0">
                <a:latin typeface="Calibri (Body)"/>
                <a:cs typeface="Arial" pitchFamily="34" charset="0"/>
              </a:rPr>
              <a:t>INSERT INTO student_address VALUES (2, 'M.G. road', 'baroda');</a:t>
            </a:r>
          </a:p>
          <a:p>
            <a:r>
              <a:rPr lang="en-US" dirty="0">
                <a:latin typeface="Calibri (Body)"/>
                <a:cs typeface="Arial" pitchFamily="34" charset="0"/>
              </a:rPr>
              <a:t>INSERT INTO student_address VALUES (3, 'k.k road', 'surat');</a:t>
            </a:r>
          </a:p>
          <a:p>
            <a:r>
              <a:rPr lang="en-US" dirty="0">
                <a:latin typeface="Calibri (Body)"/>
                <a:cs typeface="Arial" pitchFamily="34" charset="0"/>
              </a:rPr>
              <a:t>INSERT INTO student_address VALUES (4, 'station road', 'baroda');</a:t>
            </a:r>
          </a:p>
          <a:p>
            <a:endParaRPr lang="en-US" sz="800" dirty="0">
              <a:latin typeface="Calibri (Body)"/>
              <a:cs typeface="Arial" pitchFamily="34" charset="0"/>
            </a:endParaRPr>
          </a:p>
          <a:p>
            <a:r>
              <a:rPr lang="en-US" dirty="0">
                <a:latin typeface="Calibri (Body)"/>
                <a:cs typeface="Arial" pitchFamily="34" charset="0"/>
              </a:rPr>
              <a:t>SELECT * FROM student_address;</a:t>
            </a:r>
          </a:p>
        </p:txBody>
      </p:sp>
      <p:pic>
        <p:nvPicPr>
          <p:cNvPr id="2" name="Picture 3"/>
          <p:cNvPicPr>
            <a:picLocks noChangeAspect="1" noChangeArrowheads="1"/>
          </p:cNvPicPr>
          <p:nvPr/>
        </p:nvPicPr>
        <p:blipFill>
          <a:blip r:embed="rId3" cstate="print"/>
          <a:srcRect/>
          <a:stretch>
            <a:fillRect/>
          </a:stretch>
        </p:blipFill>
        <p:spPr bwMode="auto">
          <a:xfrm>
            <a:off x="8399462" y="3772778"/>
            <a:ext cx="3343275" cy="1038225"/>
          </a:xfrm>
          <a:prstGeom prst="rect">
            <a:avLst/>
          </a:prstGeom>
          <a:noFill/>
          <a:ln w="9525">
            <a:noFill/>
            <a:miter lim="800000"/>
            <a:headEnd/>
            <a:tailEnd/>
          </a:ln>
        </p:spPr>
      </p:pic>
      <p:sp>
        <p:nvSpPr>
          <p:cNvPr id="16" name="Rectangle 15"/>
          <p:cNvSpPr/>
          <p:nvPr/>
        </p:nvSpPr>
        <p:spPr>
          <a:xfrm>
            <a:off x="190550" y="908720"/>
            <a:ext cx="11809312" cy="1600438"/>
          </a:xfrm>
          <a:prstGeom prst="rect">
            <a:avLst/>
          </a:prstGeom>
        </p:spPr>
        <p:txBody>
          <a:bodyPr wrap="square">
            <a:spAutoFit/>
          </a:bodyPr>
          <a:lstStyle/>
          <a:p>
            <a:pPr marL="342900" indent="-342900">
              <a:buFont typeface="Arial" pitchFamily="34" charset="0"/>
              <a:buChar char="•"/>
            </a:pPr>
            <a:r>
              <a:rPr lang="en-US" dirty="0">
                <a:latin typeface="Calibri (Body)"/>
                <a:cs typeface="Arial" pitchFamily="34" charset="0"/>
              </a:rPr>
              <a:t>INSERT INTO student VALUES (1, 'ramesh', 'patel', '1999-10-17', 'ramesh.patel@gmail.com');</a:t>
            </a:r>
          </a:p>
          <a:p>
            <a:pPr marL="342900" indent="-342900">
              <a:buFont typeface="Arial" pitchFamily="34" charset="0"/>
              <a:buChar char="•"/>
            </a:pPr>
            <a:r>
              <a:rPr lang="en-US" dirty="0">
                <a:latin typeface="Calibri (Body)"/>
                <a:cs typeface="Arial" pitchFamily="34" charset="0"/>
              </a:rPr>
              <a:t>INSERT INTO student VALUES (2, 'rajesh', 'mehta', '2000-12-20', 'rajesh.mehta@gmail.com');</a:t>
            </a:r>
          </a:p>
          <a:p>
            <a:pPr marL="342900" indent="-342900">
              <a:buFont typeface="Arial" pitchFamily="34" charset="0"/>
              <a:buChar char="•"/>
            </a:pPr>
            <a:r>
              <a:rPr lang="en-US" dirty="0">
                <a:latin typeface="Calibri (Body)"/>
                <a:cs typeface="Arial" pitchFamily="34" charset="0"/>
              </a:rPr>
              <a:t>INSERT INTO student VALUES (3, 'vipul', 'shah', '2001-07-19', 'shahvipul@yahoomail.com');</a:t>
            </a:r>
          </a:p>
          <a:p>
            <a:pPr marL="342900" indent="-342900">
              <a:buFont typeface="Arial" pitchFamily="34" charset="0"/>
              <a:buChar char="•"/>
            </a:pPr>
            <a:r>
              <a:rPr lang="en-US" dirty="0">
                <a:latin typeface="Calibri (Body)"/>
                <a:cs typeface="Arial" pitchFamily="34" charset="0"/>
              </a:rPr>
              <a:t>INSERT INTO student VALUES (4, 'kamlesh', 'kaka', '2002-11-26', 'kamlesh.kaka@gmail.com');</a:t>
            </a:r>
          </a:p>
          <a:p>
            <a:pPr marL="342900" indent="-342900">
              <a:buFont typeface="Arial" pitchFamily="34" charset="0"/>
              <a:buChar char="•"/>
            </a:pPr>
            <a:endParaRPr lang="en-US" sz="800" dirty="0">
              <a:latin typeface="Calibri (Body)"/>
              <a:cs typeface="Arial" pitchFamily="34" charset="0"/>
            </a:endParaRPr>
          </a:p>
          <a:p>
            <a:pPr marL="342900" indent="-342900">
              <a:buFont typeface="Arial" pitchFamily="34" charset="0"/>
              <a:buChar char="•"/>
            </a:pPr>
            <a:r>
              <a:rPr lang="en-US" dirty="0">
                <a:latin typeface="Calibri (Body)"/>
                <a:cs typeface="Arial" pitchFamily="34" charset="0"/>
              </a:rPr>
              <a:t>SELECT * FROM student;</a:t>
            </a:r>
          </a:p>
        </p:txBody>
      </p:sp>
      <p:pic>
        <p:nvPicPr>
          <p:cNvPr id="17" name="Picture 2"/>
          <p:cNvPicPr>
            <a:picLocks noChangeAspect="1" noChangeArrowheads="1"/>
          </p:cNvPicPr>
          <p:nvPr/>
        </p:nvPicPr>
        <p:blipFill>
          <a:blip r:embed="rId4" cstate="print"/>
          <a:srcRect/>
          <a:stretch>
            <a:fillRect/>
          </a:stretch>
        </p:blipFill>
        <p:spPr bwMode="auto">
          <a:xfrm>
            <a:off x="3862958" y="2204864"/>
            <a:ext cx="5181600" cy="1019175"/>
          </a:xfrm>
          <a:prstGeom prst="rect">
            <a:avLst/>
          </a:prstGeom>
          <a:noFill/>
          <a:ln w="9525">
            <a:noFill/>
            <a:miter lim="800000"/>
            <a:headEnd/>
            <a:tailEnd/>
          </a:ln>
        </p:spPr>
      </p:pic>
    </p:spTree>
    <p:extLst>
      <p:ext uri="{BB962C8B-B14F-4D97-AF65-F5344CB8AC3E}">
        <p14:creationId xmlns:p14="http://schemas.microsoft.com/office/powerpoint/2010/main" val="221651253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a:t>Foreign Key</a:t>
            </a:r>
          </a:p>
        </p:txBody>
      </p:sp>
      <p:sp>
        <p:nvSpPr>
          <p:cNvPr id="11" name="Rectangle 10"/>
          <p:cNvSpPr/>
          <p:nvPr/>
        </p:nvSpPr>
        <p:spPr>
          <a:xfrm>
            <a:off x="334566" y="1268760"/>
            <a:ext cx="11377264" cy="923330"/>
          </a:xfrm>
          <a:prstGeom prst="rect">
            <a:avLst/>
          </a:prstGeom>
        </p:spPr>
        <p:txBody>
          <a:bodyPr wrap="square">
            <a:spAutoFit/>
          </a:bodyPr>
          <a:lstStyle/>
          <a:p>
            <a:r>
              <a:rPr lang="en-US" dirty="0">
                <a:latin typeface="Arial" pitchFamily="34" charset="0"/>
                <a:cs typeface="Arial" pitchFamily="34" charset="0"/>
              </a:rPr>
              <a:t>INSERT INTO student_address VALUES (1, 'ganesh road', 'mumbai');</a:t>
            </a:r>
          </a:p>
          <a:p>
            <a:r>
              <a:rPr lang="en-US" dirty="0">
                <a:latin typeface="Arial" pitchFamily="34" charset="0"/>
                <a:cs typeface="Arial" pitchFamily="34" charset="0"/>
              </a:rPr>
              <a:t>INSERT INTO student_address VALUES (5, 'ganesh road', 'mumbai');</a:t>
            </a:r>
          </a:p>
          <a:p>
            <a:r>
              <a:rPr lang="en-US" dirty="0">
                <a:latin typeface="Arial" pitchFamily="34" charset="0"/>
                <a:cs typeface="Arial" pitchFamily="34" charset="0"/>
              </a:rPr>
              <a:t>INSERT INTO student_address VALUES (NULL, 'ganesh road', 'mumbai');</a:t>
            </a:r>
          </a:p>
        </p:txBody>
      </p:sp>
    </p:spTree>
    <p:extLst>
      <p:ext uri="{BB962C8B-B14F-4D97-AF65-F5344CB8AC3E}">
        <p14:creationId xmlns:p14="http://schemas.microsoft.com/office/powerpoint/2010/main" val="2216512537"/>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a:t>Foreign Key</a:t>
            </a:r>
          </a:p>
        </p:txBody>
      </p:sp>
      <p:pic>
        <p:nvPicPr>
          <p:cNvPr id="3074" name="Picture 2"/>
          <p:cNvPicPr>
            <a:picLocks noChangeAspect="1" noChangeArrowheads="1"/>
          </p:cNvPicPr>
          <p:nvPr/>
        </p:nvPicPr>
        <p:blipFill>
          <a:blip r:embed="rId3" cstate="print"/>
          <a:srcRect/>
          <a:stretch>
            <a:fillRect/>
          </a:stretch>
        </p:blipFill>
        <p:spPr bwMode="auto">
          <a:xfrm>
            <a:off x="6959302" y="1124744"/>
            <a:ext cx="3312368" cy="5188189"/>
          </a:xfrm>
          <a:prstGeom prst="rect">
            <a:avLst/>
          </a:prstGeom>
          <a:noFill/>
          <a:ln w="9525">
            <a:noFill/>
            <a:miter lim="800000"/>
            <a:headEnd/>
            <a:tailEnd/>
          </a:ln>
        </p:spPr>
      </p:pic>
      <p:sp>
        <p:nvSpPr>
          <p:cNvPr id="10" name="Rectangle 9"/>
          <p:cNvSpPr/>
          <p:nvPr/>
        </p:nvSpPr>
        <p:spPr>
          <a:xfrm>
            <a:off x="550590" y="1124744"/>
            <a:ext cx="6092825" cy="4801314"/>
          </a:xfrm>
          <a:prstGeom prst="rect">
            <a:avLst/>
          </a:prstGeom>
        </p:spPr>
        <p:txBody>
          <a:bodyPr>
            <a:spAutoFit/>
          </a:bodyPr>
          <a:lstStyle/>
          <a:p>
            <a:r>
              <a:rPr lang="en-US" dirty="0"/>
              <a:t>CREATE TABLE student (  </a:t>
            </a:r>
          </a:p>
          <a:p>
            <a:r>
              <a:rPr lang="en-US" dirty="0"/>
              <a:t>   ID INT(11) PRIMARY KEY,</a:t>
            </a:r>
          </a:p>
          <a:p>
            <a:r>
              <a:rPr lang="en-US" dirty="0"/>
              <a:t>   firstName VARCHAR(45),</a:t>
            </a:r>
          </a:p>
          <a:p>
            <a:r>
              <a:rPr lang="en-US" dirty="0"/>
              <a:t>   lastName VARCHAR(45),</a:t>
            </a:r>
          </a:p>
          <a:p>
            <a:r>
              <a:rPr lang="en-US" dirty="0"/>
              <a:t>   DoB DATE,</a:t>
            </a:r>
          </a:p>
          <a:p>
            <a:r>
              <a:rPr lang="en-US" dirty="0"/>
              <a:t>   emailID VARCHAR(145)</a:t>
            </a:r>
          </a:p>
          <a:p>
            <a:r>
              <a:rPr lang="en-US" dirty="0"/>
              <a:t> );  </a:t>
            </a:r>
          </a:p>
          <a:p>
            <a:endParaRPr lang="en-US" dirty="0"/>
          </a:p>
          <a:p>
            <a:endParaRPr lang="en-US" dirty="0"/>
          </a:p>
          <a:p>
            <a:endParaRPr lang="en-US" dirty="0"/>
          </a:p>
          <a:p>
            <a:endParaRPr lang="en-US" dirty="0"/>
          </a:p>
          <a:p>
            <a:r>
              <a:rPr lang="en-US" dirty="0"/>
              <a:t>CREATE TABLE student_hobbies (  </a:t>
            </a:r>
          </a:p>
          <a:p>
            <a:r>
              <a:rPr lang="en-US" dirty="0"/>
              <a:t>   ID INT PRIMARY KEY,  </a:t>
            </a:r>
          </a:p>
          <a:p>
            <a:r>
              <a:rPr lang="en-US" dirty="0"/>
              <a:t>   studentID INT,</a:t>
            </a:r>
          </a:p>
          <a:p>
            <a:r>
              <a:rPr lang="en-US" dirty="0"/>
              <a:t>   name VARCHAR(45),</a:t>
            </a:r>
          </a:p>
          <a:p>
            <a:r>
              <a:rPr lang="en-US" dirty="0"/>
              <a:t>   FOREIGN KEY (studentID)   REFERENCES student(ID)</a:t>
            </a:r>
          </a:p>
          <a:p>
            <a:r>
              <a:rPr lang="en-US" dirty="0"/>
              <a:t>);</a:t>
            </a:r>
          </a:p>
        </p:txBody>
      </p:sp>
    </p:spTree>
    <p:extLst>
      <p:ext uri="{BB962C8B-B14F-4D97-AF65-F5344CB8AC3E}">
        <p14:creationId xmlns:p14="http://schemas.microsoft.com/office/powerpoint/2010/main" val="221651253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a:t>Foreign Key</a:t>
            </a:r>
          </a:p>
        </p:txBody>
      </p:sp>
      <p:sp>
        <p:nvSpPr>
          <p:cNvPr id="12" name="Rectangle 11"/>
          <p:cNvSpPr/>
          <p:nvPr/>
        </p:nvSpPr>
        <p:spPr>
          <a:xfrm>
            <a:off x="334566" y="3628762"/>
            <a:ext cx="7344816" cy="2154436"/>
          </a:xfrm>
          <a:prstGeom prst="rect">
            <a:avLst/>
          </a:prstGeom>
        </p:spPr>
        <p:txBody>
          <a:bodyPr wrap="square">
            <a:spAutoFit/>
          </a:bodyPr>
          <a:lstStyle/>
          <a:p>
            <a:r>
              <a:rPr lang="en-US" dirty="0">
                <a:latin typeface="Calibri (Body)"/>
                <a:cs typeface="Arial" pitchFamily="34" charset="0"/>
              </a:rPr>
              <a:t>INSERT INTO student_hobbies VALUES (1, 1, 'running');</a:t>
            </a:r>
          </a:p>
          <a:p>
            <a:r>
              <a:rPr lang="en-US" dirty="0">
                <a:latin typeface="Calibri (Body)"/>
                <a:cs typeface="Arial" pitchFamily="34" charset="0"/>
              </a:rPr>
              <a:t>INSERT INTO student_hobbies VALUES (2, 1, 'reading');</a:t>
            </a:r>
          </a:p>
          <a:p>
            <a:r>
              <a:rPr lang="en-US" dirty="0">
                <a:latin typeface="Calibri (Body)"/>
                <a:cs typeface="Arial" pitchFamily="34" charset="0"/>
              </a:rPr>
              <a:t>INSERT INTO student_hobbies VALUES (3, 2, 'football');</a:t>
            </a:r>
          </a:p>
          <a:p>
            <a:r>
              <a:rPr lang="en-US" dirty="0">
                <a:latin typeface="Calibri (Body)"/>
                <a:cs typeface="Arial" pitchFamily="34" charset="0"/>
              </a:rPr>
              <a:t>INSERT INTO student_hobbies VALUES (4, 2, 'running');</a:t>
            </a:r>
          </a:p>
          <a:p>
            <a:r>
              <a:rPr lang="en-US" dirty="0">
                <a:latin typeface="Calibri (Body)"/>
                <a:cs typeface="Arial" pitchFamily="34" charset="0"/>
              </a:rPr>
              <a:t>INSERT INTO student_hobbies VALUES (5, 3, 'watching movies');</a:t>
            </a:r>
          </a:p>
          <a:p>
            <a:r>
              <a:rPr lang="en-US" dirty="0">
                <a:latin typeface="Calibri (Body)"/>
                <a:cs typeface="Arial" pitchFamily="34" charset="0"/>
              </a:rPr>
              <a:t>INSERT INTO student_hobbies VALUES (6, 4, 'gaming');</a:t>
            </a:r>
          </a:p>
          <a:p>
            <a:endParaRPr lang="en-US" sz="800" dirty="0">
              <a:latin typeface="Calibri (Body)"/>
              <a:cs typeface="Arial" pitchFamily="34" charset="0"/>
            </a:endParaRPr>
          </a:p>
          <a:p>
            <a:r>
              <a:rPr lang="en-US" dirty="0">
                <a:latin typeface="Calibri (Body)"/>
                <a:cs typeface="Arial" pitchFamily="34" charset="0"/>
              </a:rPr>
              <a:t>SELECT * FROM student_hobbies;</a:t>
            </a:r>
          </a:p>
        </p:txBody>
      </p:sp>
      <p:pic>
        <p:nvPicPr>
          <p:cNvPr id="2" name="Picture 2"/>
          <p:cNvPicPr>
            <a:picLocks noChangeAspect="1" noChangeArrowheads="1"/>
          </p:cNvPicPr>
          <p:nvPr/>
        </p:nvPicPr>
        <p:blipFill>
          <a:blip r:embed="rId3" cstate="print"/>
          <a:srcRect/>
          <a:stretch>
            <a:fillRect/>
          </a:stretch>
        </p:blipFill>
        <p:spPr bwMode="auto">
          <a:xfrm>
            <a:off x="7751390" y="3645024"/>
            <a:ext cx="4119641" cy="2088232"/>
          </a:xfrm>
          <a:prstGeom prst="rect">
            <a:avLst/>
          </a:prstGeom>
          <a:noFill/>
          <a:ln w="9525">
            <a:noFill/>
            <a:miter lim="800000"/>
            <a:headEnd/>
            <a:tailEnd/>
          </a:ln>
        </p:spPr>
      </p:pic>
      <p:sp>
        <p:nvSpPr>
          <p:cNvPr id="11" name="Rectangle 10"/>
          <p:cNvSpPr/>
          <p:nvPr/>
        </p:nvSpPr>
        <p:spPr>
          <a:xfrm>
            <a:off x="190550" y="908720"/>
            <a:ext cx="11809312" cy="1600438"/>
          </a:xfrm>
          <a:prstGeom prst="rect">
            <a:avLst/>
          </a:prstGeom>
        </p:spPr>
        <p:txBody>
          <a:bodyPr wrap="square">
            <a:spAutoFit/>
          </a:bodyPr>
          <a:lstStyle/>
          <a:p>
            <a:pPr marL="342900" indent="-342900">
              <a:buFont typeface="Arial" pitchFamily="34" charset="0"/>
              <a:buChar char="•"/>
            </a:pPr>
            <a:r>
              <a:rPr lang="en-US" dirty="0">
                <a:latin typeface="Calibri (Body)"/>
                <a:cs typeface="Arial" pitchFamily="34" charset="0"/>
              </a:rPr>
              <a:t>INSERT INTO student VALUES (1, 'ramesh', 'patel', '1999-10-17', 'ramesh.patel@gmail.com');</a:t>
            </a:r>
          </a:p>
          <a:p>
            <a:pPr marL="342900" indent="-342900">
              <a:buFont typeface="Arial" pitchFamily="34" charset="0"/>
              <a:buChar char="•"/>
            </a:pPr>
            <a:r>
              <a:rPr lang="en-US" dirty="0">
                <a:latin typeface="Calibri (Body)"/>
                <a:cs typeface="Arial" pitchFamily="34" charset="0"/>
              </a:rPr>
              <a:t>INSERT INTO student VALUES (2, 'rajesh', 'mehta', '2000-12-20', 'rajesh.mehta@gmail.com');</a:t>
            </a:r>
          </a:p>
          <a:p>
            <a:pPr marL="342900" indent="-342900">
              <a:buFont typeface="Arial" pitchFamily="34" charset="0"/>
              <a:buChar char="•"/>
            </a:pPr>
            <a:r>
              <a:rPr lang="en-US" dirty="0">
                <a:latin typeface="Calibri (Body)"/>
                <a:cs typeface="Arial" pitchFamily="34" charset="0"/>
              </a:rPr>
              <a:t>INSERT INTO student VALUES (3, 'vipul', 'shah', '2001-07-19', 'shahvipul@yahoomail.com');</a:t>
            </a:r>
          </a:p>
          <a:p>
            <a:pPr marL="342900" indent="-342900">
              <a:buFont typeface="Arial" pitchFamily="34" charset="0"/>
              <a:buChar char="•"/>
            </a:pPr>
            <a:r>
              <a:rPr lang="en-US" dirty="0">
                <a:latin typeface="Calibri (Body)"/>
                <a:cs typeface="Arial" pitchFamily="34" charset="0"/>
              </a:rPr>
              <a:t>INSERT INTO student VALUES (4, 'kamlesh', 'kaka', '2002-11-26', 'kamlesh.kaka@gmail.com');</a:t>
            </a:r>
          </a:p>
          <a:p>
            <a:pPr marL="342900" indent="-342900">
              <a:buFont typeface="Arial" pitchFamily="34" charset="0"/>
              <a:buChar char="•"/>
            </a:pPr>
            <a:endParaRPr lang="en-US" sz="800" dirty="0">
              <a:latin typeface="Calibri (Body)"/>
              <a:cs typeface="Arial" pitchFamily="34" charset="0"/>
            </a:endParaRPr>
          </a:p>
          <a:p>
            <a:pPr marL="342900" indent="-342900">
              <a:buFont typeface="Arial" pitchFamily="34" charset="0"/>
              <a:buChar char="•"/>
            </a:pPr>
            <a:r>
              <a:rPr lang="en-US" dirty="0">
                <a:latin typeface="Calibri (Body)"/>
                <a:cs typeface="Arial" pitchFamily="34" charset="0"/>
              </a:rPr>
              <a:t>SELECT * FROM student;</a:t>
            </a:r>
          </a:p>
        </p:txBody>
      </p:sp>
      <p:pic>
        <p:nvPicPr>
          <p:cNvPr id="13" name="Picture 2"/>
          <p:cNvPicPr>
            <a:picLocks noChangeAspect="1" noChangeArrowheads="1"/>
          </p:cNvPicPr>
          <p:nvPr/>
        </p:nvPicPr>
        <p:blipFill>
          <a:blip r:embed="rId4" cstate="print"/>
          <a:srcRect/>
          <a:stretch>
            <a:fillRect/>
          </a:stretch>
        </p:blipFill>
        <p:spPr bwMode="auto">
          <a:xfrm>
            <a:off x="3862958" y="2204864"/>
            <a:ext cx="5181600" cy="1019175"/>
          </a:xfrm>
          <a:prstGeom prst="rect">
            <a:avLst/>
          </a:prstGeom>
          <a:noFill/>
          <a:ln w="9525">
            <a:noFill/>
            <a:miter lim="800000"/>
            <a:headEnd/>
            <a:tailEnd/>
          </a:ln>
        </p:spPr>
      </p:pic>
    </p:spTree>
    <p:extLst>
      <p:ext uri="{BB962C8B-B14F-4D97-AF65-F5344CB8AC3E}">
        <p14:creationId xmlns:p14="http://schemas.microsoft.com/office/powerpoint/2010/main" val="221651253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p:cNvSpPr/>
          <p:nvPr/>
        </p:nvSpPr>
        <p:spPr>
          <a:xfrm>
            <a:off x="11755679" y="0"/>
            <a:ext cx="516488"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(10)</a:t>
            </a:r>
            <a:endParaRPr lang="en-US" dirty="0"/>
          </a:p>
        </p:txBody>
      </p:sp>
      <p:sp>
        <p:nvSpPr>
          <p:cNvPr id="10" name="Title 1"/>
          <p:cNvSpPr txBox="1">
            <a:spLocks/>
          </p:cNvSpPr>
          <p:nvPr/>
        </p:nvSpPr>
        <p:spPr>
          <a:xfrm>
            <a:off x="1676182" y="2442592"/>
            <a:ext cx="8838049" cy="914400"/>
          </a:xfrm>
          <a:prstGeom prst="rect">
            <a:avLst/>
          </a:prstGeom>
        </p:spPr>
        <p:txBody>
          <a:bodyPr>
            <a:normAutofit/>
          </a:bodyPr>
          <a:lstStyle/>
          <a:p>
            <a:pPr algn="ctr">
              <a:spcBef>
                <a:spcPct val="0"/>
              </a:spcBef>
              <a:defRPr/>
            </a:pPr>
            <a:r>
              <a:rPr lang="en-US" sz="4800" dirty="0"/>
              <a:t>Introduction to DML commands</a:t>
            </a:r>
            <a:endParaRPr lang="en-IN" sz="4800" dirty="0">
              <a:latin typeface="Segoe UI Light" panose="020B0502040204020203" pitchFamily="34" charset="0"/>
              <a:cs typeface="Segoe UI Light" panose="020B0502040204020203" pitchFamily="34" charset="0"/>
            </a:endParaRPr>
          </a:p>
        </p:txBody>
      </p:sp>
      <p:sp>
        <p:nvSpPr>
          <p:cNvPr id="11" name="Rectangle 10"/>
          <p:cNvSpPr/>
          <p:nvPr/>
        </p:nvSpPr>
        <p:spPr>
          <a:xfrm>
            <a:off x="406574" y="3284984"/>
            <a:ext cx="11449272" cy="646331"/>
          </a:xfrm>
          <a:prstGeom prst="rect">
            <a:avLst/>
          </a:prstGeom>
        </p:spPr>
        <p:txBody>
          <a:bodyPr wrap="square">
            <a:spAutoFit/>
          </a:bodyPr>
          <a:lstStyle/>
          <a:p>
            <a:r>
              <a:rPr lang="en-US" b="1" dirty="0"/>
              <a:t>DML</a:t>
            </a:r>
            <a:r>
              <a:rPr lang="en-US" dirty="0"/>
              <a:t> stands for Data Manipulation Language. It is a language used for </a:t>
            </a:r>
            <a:r>
              <a:rPr lang="en-US" b="1" dirty="0"/>
              <a:t>selecting</a:t>
            </a:r>
            <a:r>
              <a:rPr lang="en-US" dirty="0"/>
              <a:t>, </a:t>
            </a:r>
            <a:r>
              <a:rPr lang="en-US" b="1" dirty="0"/>
              <a:t>inserting</a:t>
            </a:r>
            <a:r>
              <a:rPr lang="en-US" dirty="0"/>
              <a:t>, </a:t>
            </a:r>
            <a:r>
              <a:rPr lang="en-US" b="1" dirty="0"/>
              <a:t>updating </a:t>
            </a:r>
            <a:r>
              <a:rPr lang="en-US" dirty="0"/>
              <a:t>and </a:t>
            </a:r>
            <a:r>
              <a:rPr lang="en-US" b="1" dirty="0"/>
              <a:t>deleting </a:t>
            </a:r>
            <a:r>
              <a:rPr lang="en-US" dirty="0"/>
              <a:t>data in a tables.</a:t>
            </a:r>
            <a:endParaRPr lang="en-IN" dirty="0">
              <a:solidFill>
                <a:schemeClr val="tx1">
                  <a:lumMod val="95000"/>
                  <a:lumOff val="5000"/>
                </a:schemeClr>
              </a:solidFill>
              <a:latin typeface="Palatino Linotype" panose="02040502050505030304" pitchFamily="18" charset="0"/>
            </a:endParaRPr>
          </a:p>
        </p:txBody>
      </p:sp>
    </p:spTree>
    <p:extLst>
      <p:ext uri="{BB962C8B-B14F-4D97-AF65-F5344CB8AC3E}">
        <p14:creationId xmlns:p14="http://schemas.microsoft.com/office/powerpoint/2010/main" val="254766492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99428"/>
            <a:ext cx="9281562" cy="369332"/>
          </a:xfrm>
          <a:prstGeom prst="rect">
            <a:avLst/>
          </a:prstGeom>
        </p:spPr>
        <p:txBody>
          <a:bodyPr wrap="square">
            <a:spAutoFit/>
          </a:bodyPr>
          <a:lstStyle/>
          <a:p>
            <a:r>
              <a:rPr lang="en-US" dirty="0"/>
              <a:t>The </a:t>
            </a:r>
            <a:r>
              <a:rPr lang="en-US" b="1" dirty="0"/>
              <a:t>INSERT</a:t>
            </a:r>
            <a:r>
              <a:rPr lang="en-US" dirty="0"/>
              <a:t> </a:t>
            </a:r>
            <a:r>
              <a:rPr lang="en-US" b="1" dirty="0"/>
              <a:t>INTO</a:t>
            </a:r>
            <a:r>
              <a:rPr lang="en-US" dirty="0"/>
              <a:t> s</a:t>
            </a:r>
            <a:r>
              <a:rPr lang="en-US" b="1" dirty="0"/>
              <a:t>tatement</a:t>
            </a:r>
            <a:r>
              <a:rPr lang="en-US" dirty="0"/>
              <a:t> is used to add new rows of data to a table in the database.</a:t>
            </a:r>
            <a:endParaRPr lang="en-IN" dirty="0">
              <a:latin typeface="Palatino Linotype" panose="02040502050505030304" pitchFamily="18" charset="0"/>
              <a:cs typeface="Arial" panose="020B0604020202020204" pitchFamily="34" charset="0"/>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1" name="Rectangle 20">
            <a:extLst>
              <a:ext uri="{FF2B5EF4-FFF2-40B4-BE49-F238E27FC236}">
                <a16:creationId xmlns:a16="http://schemas.microsoft.com/office/drawing/2014/main"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a:t>INSERT</a:t>
            </a:r>
          </a:p>
        </p:txBody>
      </p:sp>
      <p:sp>
        <p:nvSpPr>
          <p:cNvPr id="25" name="Rectangle 24"/>
          <p:cNvSpPr/>
          <p:nvPr/>
        </p:nvSpPr>
        <p:spPr>
          <a:xfrm>
            <a:off x="190550" y="1556792"/>
            <a:ext cx="11809312" cy="4093428"/>
          </a:xfrm>
          <a:prstGeom prst="rect">
            <a:avLst/>
          </a:prstGeom>
        </p:spPr>
        <p:txBody>
          <a:bodyPr wrap="square">
            <a:spAutoFit/>
          </a:bodyPr>
          <a:lstStyle/>
          <a:p>
            <a:pPr marL="342900" indent="-342900">
              <a:buFont typeface="Arial" pitchFamily="34" charset="0"/>
              <a:buChar char="•"/>
            </a:pPr>
            <a:r>
              <a:rPr lang="en-US" dirty="0">
                <a:latin typeface="Calibri (Body)"/>
                <a:cs typeface="Arial" pitchFamily="34" charset="0"/>
              </a:rPr>
              <a:t>INSERT INTO student VALUES (1, 'ramesh', 'patel', '1999-10-17', 'ramesh.patel@gmail.com');</a:t>
            </a:r>
          </a:p>
          <a:p>
            <a:pPr marL="342900" indent="-342900">
              <a:buFont typeface="Arial" pitchFamily="34" charset="0"/>
              <a:buChar char="•"/>
            </a:pPr>
            <a:r>
              <a:rPr lang="en-US" dirty="0">
                <a:latin typeface="Calibri (Body)"/>
                <a:cs typeface="Arial" pitchFamily="34" charset="0"/>
              </a:rPr>
              <a:t>INSERT INTO student VALUES (2, 'rajesh', 'mehta', '2000-12-20', 'rajesh.mehta@gmail.com');</a:t>
            </a:r>
          </a:p>
          <a:p>
            <a:pPr marL="342900" indent="-342900">
              <a:buFont typeface="Arial" pitchFamily="34" charset="0"/>
              <a:buChar char="•"/>
            </a:pPr>
            <a:r>
              <a:rPr lang="en-US" dirty="0">
                <a:latin typeface="Calibri (Body)"/>
                <a:cs typeface="Arial" pitchFamily="34" charset="0"/>
              </a:rPr>
              <a:t>INSERT INTO student VALUES (3, 'vipul', 'shah', '2001-07-19', 'shahvipul@yahoomail.com');</a:t>
            </a:r>
          </a:p>
          <a:p>
            <a:pPr marL="342900" indent="-342900">
              <a:buFont typeface="Arial" pitchFamily="34" charset="0"/>
              <a:buChar char="•"/>
            </a:pPr>
            <a:r>
              <a:rPr lang="en-US" dirty="0">
                <a:latin typeface="Calibri (Body)"/>
                <a:cs typeface="Arial" pitchFamily="34" charset="0"/>
              </a:rPr>
              <a:t>INSERT INTO student VALUES (4, 'kamlesh', 'kaka', '2002-11-26', 'kamlesh.kaka@gmail.com');</a:t>
            </a:r>
          </a:p>
          <a:p>
            <a:pPr marL="342900" indent="-342900">
              <a:buFont typeface="Arial" pitchFamily="34" charset="0"/>
              <a:buChar char="•"/>
            </a:pPr>
            <a:endParaRPr lang="en-US" dirty="0">
              <a:latin typeface="Calibri (Body)"/>
              <a:cs typeface="Arial" pitchFamily="34" charset="0"/>
            </a:endParaRPr>
          </a:p>
          <a:p>
            <a:pPr marL="342900" indent="-342900">
              <a:buFont typeface="Arial" pitchFamily="34" charset="0"/>
              <a:buChar char="•"/>
            </a:pPr>
            <a:r>
              <a:rPr lang="en-US" dirty="0">
                <a:latin typeface="Calibri (Body)"/>
                <a:cs typeface="Arial" pitchFamily="34" charset="0"/>
              </a:rPr>
              <a:t>INSERT INTO student VALUES (default, 'ramlal', 'kumar', '2000-11-07', 'ramlal447@gmail.com');</a:t>
            </a:r>
          </a:p>
          <a:p>
            <a:pPr marL="342900" indent="-342900">
              <a:buFont typeface="Arial" pitchFamily="34" charset="0"/>
              <a:buChar char="•"/>
            </a:pPr>
            <a:r>
              <a:rPr lang="en-US" dirty="0">
                <a:latin typeface="Calibri (Body)"/>
                <a:cs typeface="Arial" pitchFamily="34" charset="0"/>
              </a:rPr>
              <a:t>INSERT INTO student VALUES (default, 'raj', 'sharma', '2001-12-20', 'raj1999@gmail.com');</a:t>
            </a:r>
          </a:p>
          <a:p>
            <a:pPr marL="342900" indent="-342900">
              <a:buFont typeface="Arial" pitchFamily="34" charset="0"/>
              <a:buChar char="•"/>
            </a:pPr>
            <a:r>
              <a:rPr lang="en-US" dirty="0">
                <a:latin typeface="Calibri (Body)"/>
                <a:cs typeface="Arial" pitchFamily="34" charset="0"/>
              </a:rPr>
              <a:t>INSERT INTO student VALUES (default, 'bimal', 'verma', '1998-07-19', 'bimal1984@yahoomail.com');</a:t>
            </a:r>
          </a:p>
          <a:p>
            <a:pPr marL="342900" indent="-342900">
              <a:buFont typeface="Arial" pitchFamily="34" charset="0"/>
              <a:buChar char="•"/>
            </a:pPr>
            <a:r>
              <a:rPr lang="en-US" dirty="0">
                <a:latin typeface="Calibri (Body)"/>
                <a:cs typeface="Arial" pitchFamily="34" charset="0"/>
              </a:rPr>
              <a:t>INSERT INTO student VALUES (default, 'kamlesh', 'kumar', '1999-11-26', 'kamlesh1623@gmail.com');</a:t>
            </a:r>
          </a:p>
          <a:p>
            <a:pPr marL="342900" indent="-342900">
              <a:buFont typeface="Arial" pitchFamily="34" charset="0"/>
              <a:buChar char="•"/>
            </a:pPr>
            <a:endParaRPr lang="en-US" dirty="0">
              <a:latin typeface="Calibri (Body)"/>
              <a:cs typeface="Arial" pitchFamily="34" charset="0"/>
            </a:endParaRPr>
          </a:p>
          <a:p>
            <a:pPr marL="342900" indent="-342900">
              <a:buFont typeface="Arial" pitchFamily="34" charset="0"/>
              <a:buChar char="•"/>
            </a:pPr>
            <a:r>
              <a:rPr lang="en-US" dirty="0">
                <a:latin typeface="Calibri (Body)"/>
                <a:cs typeface="Arial" pitchFamily="34" charset="0"/>
              </a:rPr>
              <a:t>INSERT INTO student (ID, firstName, lastName, DoB, emailID) VALUES (9, 'rajesh', 'mehta', '2000-12-20', 'rajesh.mehta@gmail.com');</a:t>
            </a:r>
          </a:p>
          <a:p>
            <a:pPr marL="342900" indent="-342900">
              <a:buFont typeface="Arial" pitchFamily="34" charset="0"/>
              <a:buChar char="•"/>
            </a:pPr>
            <a:r>
              <a:rPr lang="en-US" dirty="0">
                <a:latin typeface="Calibri (Body)"/>
                <a:cs typeface="Arial" pitchFamily="34" charset="0"/>
              </a:rPr>
              <a:t>INSERT INTO student (firstName, lastName, DoB, emailID) VALUES ('raj', 'sharma', '2001-12-20', 'raj1999@gmail.com');</a:t>
            </a:r>
          </a:p>
          <a:p>
            <a:pPr marL="342900" indent="-342900">
              <a:buFont typeface="Arial" pitchFamily="34" charset="0"/>
              <a:buChar char="•"/>
            </a:pPr>
            <a:endParaRPr lang="en-US" sz="800" dirty="0">
              <a:latin typeface="Calibri (Body)"/>
              <a:cs typeface="Arial" pitchFamily="34" charset="0"/>
            </a:endParaRPr>
          </a:p>
        </p:txBody>
      </p:sp>
      <p:sp>
        <p:nvSpPr>
          <p:cNvPr id="36" name="Rectangle 35"/>
          <p:cNvSpPr/>
          <p:nvPr/>
        </p:nvSpPr>
        <p:spPr>
          <a:xfrm>
            <a:off x="11755679" y="0"/>
            <a:ext cx="516488"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(10)</a:t>
            </a:r>
            <a:endParaRPr lang="en-US" dirty="0"/>
          </a:p>
        </p:txBody>
      </p:sp>
    </p:spTree>
    <p:extLst>
      <p:ext uri="{BB962C8B-B14F-4D97-AF65-F5344CB8AC3E}">
        <p14:creationId xmlns:p14="http://schemas.microsoft.com/office/powerpoint/2010/main" val="316675852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a:t>SELECT</a:t>
            </a:r>
          </a:p>
        </p:txBody>
      </p:sp>
      <p:sp>
        <p:nvSpPr>
          <p:cNvPr id="19" name="Rectangle 18"/>
          <p:cNvSpPr/>
          <p:nvPr/>
        </p:nvSpPr>
        <p:spPr>
          <a:xfrm>
            <a:off x="694606" y="1907540"/>
            <a:ext cx="11377264" cy="369332"/>
          </a:xfrm>
          <a:prstGeom prst="rect">
            <a:avLst/>
          </a:prstGeom>
        </p:spPr>
        <p:txBody>
          <a:bodyPr wrap="square">
            <a:spAutoFit/>
          </a:bodyPr>
          <a:lstStyle/>
          <a:p>
            <a:pPr marL="342900" indent="-342900">
              <a:buFont typeface="Arial" pitchFamily="34" charset="0"/>
              <a:buChar char="•"/>
            </a:pPr>
            <a:r>
              <a:rPr lang="en-US" dirty="0">
                <a:latin typeface="Calibri (Body)"/>
                <a:cs typeface="Arial" pitchFamily="34" charset="0"/>
              </a:rPr>
              <a:t>SELECT * FROM student;</a:t>
            </a:r>
          </a:p>
        </p:txBody>
      </p:sp>
      <p:sp>
        <p:nvSpPr>
          <p:cNvPr id="14" name="Rectangle 13"/>
          <p:cNvSpPr/>
          <p:nvPr/>
        </p:nvSpPr>
        <p:spPr>
          <a:xfrm>
            <a:off x="11755679" y="0"/>
            <a:ext cx="516488"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(10)</a:t>
            </a:r>
            <a:endParaRPr lang="en-US" dirty="0"/>
          </a:p>
        </p:txBody>
      </p:sp>
      <p:pic>
        <p:nvPicPr>
          <p:cNvPr id="1027" name="Picture 3"/>
          <p:cNvPicPr>
            <a:picLocks noChangeAspect="1" noChangeArrowheads="1"/>
          </p:cNvPicPr>
          <p:nvPr/>
        </p:nvPicPr>
        <p:blipFill>
          <a:blip r:embed="rId3" cstate="print"/>
          <a:srcRect/>
          <a:stretch>
            <a:fillRect/>
          </a:stretch>
        </p:blipFill>
        <p:spPr bwMode="auto">
          <a:xfrm>
            <a:off x="766614" y="2564904"/>
            <a:ext cx="7920880" cy="2670103"/>
          </a:xfrm>
          <a:prstGeom prst="rect">
            <a:avLst/>
          </a:prstGeom>
          <a:noFill/>
          <a:ln w="9525">
            <a:noFill/>
            <a:miter lim="800000"/>
            <a:headEnd/>
            <a:tailEnd/>
          </a:ln>
        </p:spPr>
      </p:pic>
      <p:sp>
        <p:nvSpPr>
          <p:cNvPr id="20" name="Rectangle 19"/>
          <p:cNvSpPr/>
          <p:nvPr/>
        </p:nvSpPr>
        <p:spPr>
          <a:xfrm>
            <a:off x="358716" y="899428"/>
            <a:ext cx="9336890" cy="646331"/>
          </a:xfrm>
          <a:prstGeom prst="rect">
            <a:avLst/>
          </a:prstGeom>
        </p:spPr>
        <p:txBody>
          <a:bodyPr wrap="square">
            <a:spAutoFit/>
          </a:bodyPr>
          <a:lstStyle/>
          <a:p>
            <a:r>
              <a:rPr lang="en-US" dirty="0"/>
              <a:t>The </a:t>
            </a:r>
            <a:r>
              <a:rPr lang="en-US" b="1" dirty="0"/>
              <a:t>SELECT statement</a:t>
            </a:r>
            <a:r>
              <a:rPr lang="en-US" dirty="0"/>
              <a:t> is used to fetch the data from a database table which returns this data in the form of a result table.</a:t>
            </a:r>
          </a:p>
        </p:txBody>
      </p:sp>
    </p:spTree>
    <p:extLst>
      <p:ext uri="{BB962C8B-B14F-4D97-AF65-F5344CB8AC3E}">
        <p14:creationId xmlns:p14="http://schemas.microsoft.com/office/powerpoint/2010/main" val="2850906017"/>
      </p:ext>
    </p:extLst>
  </p:cSld>
  <p:clrMapOvr>
    <a:masterClrMapping/>
  </p:clrMapOvr>
  <p:transition spd="slow"/>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a:t>UPDATE</a:t>
            </a:r>
          </a:p>
        </p:txBody>
      </p:sp>
      <p:sp>
        <p:nvSpPr>
          <p:cNvPr id="14" name="Rectangle 13"/>
          <p:cNvSpPr/>
          <p:nvPr/>
        </p:nvSpPr>
        <p:spPr>
          <a:xfrm>
            <a:off x="11755679" y="0"/>
            <a:ext cx="516488"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(10)</a:t>
            </a:r>
            <a:endParaRPr lang="en-US" dirty="0"/>
          </a:p>
        </p:txBody>
      </p:sp>
      <p:sp>
        <p:nvSpPr>
          <p:cNvPr id="12" name="Rectangle 11"/>
          <p:cNvSpPr/>
          <p:nvPr/>
        </p:nvSpPr>
        <p:spPr>
          <a:xfrm>
            <a:off x="358716" y="899428"/>
            <a:ext cx="9984962" cy="646331"/>
          </a:xfrm>
          <a:prstGeom prst="rect">
            <a:avLst/>
          </a:prstGeom>
        </p:spPr>
        <p:txBody>
          <a:bodyPr wrap="square">
            <a:spAutoFit/>
          </a:bodyPr>
          <a:lstStyle/>
          <a:p>
            <a:r>
              <a:rPr lang="en-US" dirty="0"/>
              <a:t>The </a:t>
            </a:r>
            <a:r>
              <a:rPr lang="en-US" b="1" dirty="0"/>
              <a:t>UPDATE statement </a:t>
            </a:r>
            <a:r>
              <a:rPr lang="en-US" dirty="0"/>
              <a:t>is used to </a:t>
            </a:r>
            <a:r>
              <a:rPr lang="en-US" b="1" dirty="0"/>
              <a:t>update</a:t>
            </a:r>
            <a:r>
              <a:rPr lang="en-US" dirty="0"/>
              <a:t> the data of an existing table in database. We can </a:t>
            </a:r>
            <a:r>
              <a:rPr lang="en-US" b="1" dirty="0"/>
              <a:t>update</a:t>
            </a:r>
            <a:r>
              <a:rPr lang="en-US" dirty="0"/>
              <a:t> single columns as well as multiple columns using </a:t>
            </a:r>
            <a:r>
              <a:rPr lang="en-US" b="1" dirty="0"/>
              <a:t>UPDATE statement</a:t>
            </a:r>
            <a:r>
              <a:rPr lang="en-US" dirty="0"/>
              <a:t> as per our requirement.</a:t>
            </a:r>
          </a:p>
        </p:txBody>
      </p:sp>
      <p:sp>
        <p:nvSpPr>
          <p:cNvPr id="15" name="Rectangle 14"/>
          <p:cNvSpPr/>
          <p:nvPr/>
        </p:nvSpPr>
        <p:spPr>
          <a:xfrm>
            <a:off x="694606" y="1907540"/>
            <a:ext cx="11377264" cy="369332"/>
          </a:xfrm>
          <a:prstGeom prst="rect">
            <a:avLst/>
          </a:prstGeom>
        </p:spPr>
        <p:txBody>
          <a:bodyPr wrap="square">
            <a:spAutoFit/>
          </a:bodyPr>
          <a:lstStyle/>
          <a:p>
            <a:pPr marL="342900" indent="-342900">
              <a:buFont typeface="Arial" pitchFamily="34" charset="0"/>
              <a:buChar char="•"/>
            </a:pPr>
            <a:r>
              <a:rPr lang="en-US" dirty="0">
                <a:latin typeface="Calibri (Body)"/>
                <a:cs typeface="Arial" pitchFamily="34" charset="0"/>
              </a:rPr>
              <a:t>UPDATE student SET ;</a:t>
            </a:r>
          </a:p>
        </p:txBody>
      </p:sp>
    </p:spTree>
    <p:extLst>
      <p:ext uri="{BB962C8B-B14F-4D97-AF65-F5344CB8AC3E}">
        <p14:creationId xmlns:p14="http://schemas.microsoft.com/office/powerpoint/2010/main" val="2850906017"/>
      </p:ext>
    </p:extLst>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2854846" y="3248946"/>
            <a:ext cx="6840760"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27898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412776"/>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5735166" y="1412776"/>
            <a:ext cx="5328592"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 and ratings &lt; 60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3885672"/>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166" y="3885672"/>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chk_ratings_1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0988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41109184"/>
              </p:ext>
            </p:extLst>
          </p:nvPr>
        </p:nvGraphicFramePr>
        <p:xfrm>
          <a:off x="146252" y="3717032"/>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75</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'raju', 'raju886', 'raju.gmail.com',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'rajan', 'abn667',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61)</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(7, 'rajan', 'raja556', 'rajan447.gmail.com', 45);</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78582" y="1382286"/>
            <a:ext cx="11233248" cy="248215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4 Important Roles of Database in Industry.</a:t>
            </a:r>
          </a:p>
          <a:p>
            <a:endParaRPr lang="en-US" sz="1500" dirty="0">
              <a:latin typeface="Palatino Linotype" panose="02040502050505030304" pitchFamily="18"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D72B9119-5FC2-4F7C-96C6-A64508AB7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
        <p:nvSpPr>
          <p:cNvPr id="5" name="Footer Placeholder 2">
            <a:extLst>
              <a:ext uri="{FF2B5EF4-FFF2-40B4-BE49-F238E27FC236}">
                <a16:creationId xmlns:a16="http://schemas.microsoft.com/office/drawing/2014/main" id="{ED615646-A750-4C6A-B3A3-7AC18C3CF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574" y="1371602"/>
            <a:ext cx="11305256" cy="2554545"/>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Construct database queries using Structured Query Language (</a:t>
            </a:r>
            <a:r>
              <a:rPr lang="en-US" sz="2000" b="1" i="1" dirty="0">
                <a:solidFill>
                  <a:srgbClr val="222222"/>
                </a:solidFill>
                <a:latin typeface="Palatino Linotype" panose="02040502050505030304" pitchFamily="18" charset="0"/>
                <a:cs typeface="Arial" panose="020B0604020202020204" pitchFamily="34" charset="0"/>
              </a:rPr>
              <a:t>SQL</a:t>
            </a:r>
            <a:r>
              <a:rPr lang="en-US" sz="2000" dirty="0">
                <a:solidFill>
                  <a:srgbClr val="222222"/>
                </a:solidFill>
                <a:latin typeface="Palatino Linotype" panose="02040502050505030304" pitchFamily="18" charset="0"/>
                <a:cs typeface="Arial" panose="020B0604020202020204" pitchFamily="34" charset="0"/>
              </a:rPr>
              <a:t>).</a:t>
            </a:r>
            <a:endParaRPr lang="en-US" sz="2000" dirty="0">
              <a:latin typeface="Palatino Linotype" panose="02040502050505030304" pitchFamily="18"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F8CEF67C-92DC-40C7-B77D-4142F4E96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
        <p:nvSpPr>
          <p:cNvPr id="7" name="Footer Placeholder 2">
            <a:extLst>
              <a:ext uri="{FF2B5EF4-FFF2-40B4-BE49-F238E27FC236}">
                <a16:creationId xmlns:a16="http://schemas.microsoft.com/office/drawing/2014/main" id="{322B150F-7268-4F93-A1B2-8A55652960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51411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a:t>
            </a:r>
            <a:r>
              <a:rPr lang="en-US"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solidFill>
                  <a:srgbClr val="FF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 </a:t>
            </a:r>
            <a:r>
              <a:rPr lang="en-US" dirty="0">
                <a:solidFill>
                  <a:srgbClr val="FF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a:t>
            </a:r>
            <a:r>
              <a:rPr lang="en-US"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employee</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39489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auto_increment 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solidFill>
                <a:schemeClr val="bg1">
                  <a:lumMod val="65000"/>
                </a:schemeClr>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9598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13537051"/>
              </p:ext>
            </p:extLst>
          </p:nvPr>
        </p:nvGraphicFramePr>
        <p:xfrm>
          <a:off x="406574" y="836711"/>
          <a:ext cx="11377264" cy="5966154"/>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361872CA-52F5-482F-9ACC-E5430DCC16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UNSIGNED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398049521"/>
              </p:ext>
            </p:extLst>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992541984"/>
              </p:ext>
            </p:extLst>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1071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172392" y="1017329"/>
            <a:ext cx="4768304" cy="184665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employee </a:t>
            </a:r>
            <a:r>
              <a:rPr lang="en-IN" sz="1600" dirty="0">
                <a:solidFill>
                  <a:schemeClr val="bg1">
                    <a:lumMod val="65000"/>
                  </a:schemeClr>
                </a:solidFill>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      ID </a:t>
            </a:r>
            <a:r>
              <a:rPr lang="en-IN" sz="1600" dirty="0">
                <a:solidFill>
                  <a:srgbClr val="834689"/>
                </a:solidFill>
                <a:latin typeface="Arial" panose="020B0604020202020204" pitchFamily="34" charset="0"/>
                <a:cs typeface="Arial" panose="020B0604020202020204" pitchFamily="34" charset="0"/>
              </a:rPr>
              <a:t>int </a:t>
            </a:r>
            <a:r>
              <a:rPr lang="en-IN" sz="1600" dirty="0">
                <a:solidFill>
                  <a:srgbClr val="FF0000"/>
                </a:solidFill>
                <a:latin typeface="Arial" panose="020B0604020202020204" pitchFamily="34" charset="0"/>
                <a:cs typeface="Arial" panose="020B0604020202020204" pitchFamily="34" charset="0"/>
              </a:rPr>
              <a:t>zerofill auto_increment primary</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firstName </a:t>
            </a:r>
            <a:r>
              <a:rPr lang="en-IN" sz="1600" dirty="0">
                <a:solidFill>
                  <a:srgbClr val="834689"/>
                </a:solidFill>
                <a:latin typeface="Arial" panose="020B0604020202020204" pitchFamily="34" charset="0"/>
                <a:cs typeface="Arial" panose="020B0604020202020204" pitchFamily="34" charset="0"/>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salary </a:t>
            </a:r>
            <a:r>
              <a:rPr lang="en-IN" sz="1600" dirty="0">
                <a:solidFill>
                  <a:srgbClr val="834689"/>
                </a:solidFill>
                <a:latin typeface="Arial" panose="020B0604020202020204" pitchFamily="34" charset="0"/>
                <a:cs typeface="Arial" panose="020B0604020202020204" pitchFamily="34" charset="0"/>
              </a:rPr>
              <a:t>int</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commission </a:t>
            </a:r>
            <a:r>
              <a:rPr lang="en-IN" sz="1600" dirty="0">
                <a:solidFill>
                  <a:srgbClr val="834689"/>
                </a:solidFill>
                <a:latin typeface="Arial" panose="020B0604020202020204" pitchFamily="34" charset="0"/>
                <a:cs typeface="Arial" panose="020B0604020202020204" pitchFamily="34" charset="0"/>
              </a:rPr>
              <a:t>int</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      total </a:t>
            </a:r>
            <a:r>
              <a:rPr lang="en-IN" sz="1600" dirty="0">
                <a:solidFill>
                  <a:srgbClr val="834689"/>
                </a:solidFill>
                <a:latin typeface="Arial" panose="020B0604020202020204" pitchFamily="34" charset="0"/>
                <a:cs typeface="Arial" panose="020B0604020202020204" pitchFamily="34" charset="0"/>
              </a:rPr>
              <a:t>int </a:t>
            </a:r>
            <a:r>
              <a:rPr lang="en-IN" sz="1600" dirty="0">
                <a:solidFill>
                  <a:srgbClr val="FF0000"/>
                </a:solidFill>
                <a:latin typeface="Arial" panose="020B0604020202020204" pitchFamily="34" charset="0"/>
                <a:cs typeface="Arial" panose="020B0604020202020204" pitchFamily="34" charset="0"/>
              </a:rPr>
              <a:t>default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salary + commission</a:t>
            </a:r>
            <a:r>
              <a:rPr lang="en-IN" sz="1600" dirty="0">
                <a:solidFill>
                  <a:schemeClr val="bg1">
                    <a:lumMod val="65000"/>
                  </a:schemeClr>
                </a:solidFill>
                <a:latin typeface="Arial" panose="020B0604020202020204" pitchFamily="34" charset="0"/>
                <a:cs typeface="Arial" panose="020B0604020202020204" pitchFamily="34" charset="0"/>
              </a:rPr>
              <a:t>)</a:t>
            </a:r>
            <a:endParaRPr lang="en-IN" sz="1600" dirty="0">
              <a:solidFill>
                <a:schemeClr val="accent6">
                  <a:lumMod val="50000"/>
                </a:schemeClr>
              </a:solidFill>
              <a:latin typeface="Arial" panose="020B0604020202020204" pitchFamily="34" charset="0"/>
              <a:cs typeface="Arial" panose="020B0604020202020204" pitchFamily="34" charset="0"/>
            </a:endParaRPr>
          </a:p>
          <a:p>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 ;</a:t>
            </a:r>
            <a:endParaRPr lang="en-IN" sz="16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234135" y="1028846"/>
            <a:ext cx="6783886" cy="135421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NULL</a:t>
            </a:r>
            <a:r>
              <a:rPr lang="en-IN" sz="1600" dirty="0">
                <a:latin typeface="Arial" panose="020B0604020202020204" pitchFamily="34" charset="0"/>
                <a:cs typeface="Arial" panose="020B0604020202020204" pitchFamily="34" charset="0"/>
              </a:rPr>
              <a:t>, 'ram', 4700, </a:t>
            </a:r>
            <a:r>
              <a:rPr lang="en-IN" sz="1600" dirty="0">
                <a:solidFill>
                  <a:srgbClr val="834689"/>
                </a:solidFill>
                <a:latin typeface="Arial" panose="020B0604020202020204" pitchFamily="34" charset="0"/>
                <a:cs typeface="Arial" panose="020B0604020202020204" pitchFamily="34" charset="0"/>
              </a:rPr>
              <a:t>NULL</a:t>
            </a:r>
            <a:r>
              <a:rPr lang="en-IN" sz="1600" dirty="0">
                <a:solidFill>
                  <a:schemeClr val="tx1">
                    <a:lumMod val="95000"/>
                    <a:lumOff val="5000"/>
                  </a:schemeClr>
                </a:solidFill>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(0, '</a:t>
            </a:r>
            <a:r>
              <a:rPr lang="en-IN" sz="1600" dirty="0" err="1">
                <a:latin typeface="Arial" panose="020B0604020202020204" pitchFamily="34" charset="0"/>
                <a:cs typeface="Arial" panose="020B0604020202020204" pitchFamily="34" charset="0"/>
              </a:rPr>
              <a:t>pankaj</a:t>
            </a:r>
            <a:r>
              <a:rPr lang="en-IN" sz="1600" dirty="0">
                <a:latin typeface="Arial" panose="020B0604020202020204" pitchFamily="34" charset="0"/>
                <a:cs typeface="Arial" panose="020B0604020202020204" pitchFamily="34" charset="0"/>
              </a:rPr>
              <a:t>', 3400, 400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(100, '</a:t>
            </a:r>
            <a:r>
              <a:rPr lang="en-IN" sz="1600" dirty="0" err="1">
                <a:latin typeface="Arial" panose="020B0604020202020204" pitchFamily="34" charset="0"/>
                <a:cs typeface="Arial" panose="020B0604020202020204" pitchFamily="34" charset="0"/>
              </a:rPr>
              <a:t>rajan</a:t>
            </a:r>
            <a:r>
              <a:rPr lang="en-IN" sz="1600" dirty="0">
                <a:latin typeface="Arial" panose="020B0604020202020204" pitchFamily="34" charset="0"/>
                <a:cs typeface="Arial" panose="020B0604020202020204" pitchFamily="34" charset="0"/>
              </a:rPr>
              <a:t>', 3200, </a:t>
            </a:r>
            <a:r>
              <a:rPr lang="en-IN" sz="1600" dirty="0">
                <a:solidFill>
                  <a:srgbClr val="834689"/>
                </a:solidFill>
                <a:latin typeface="Arial" panose="020B0604020202020204" pitchFamily="34" charset="0"/>
                <a:cs typeface="Arial" panose="020B0604020202020204" pitchFamily="34" charset="0"/>
              </a:rPr>
              <a:t>NULL</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NULL</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ninad</a:t>
            </a:r>
            <a:r>
              <a:rPr lang="en-IN" sz="1600" dirty="0">
                <a:latin typeface="Arial" panose="020B0604020202020204" pitchFamily="34" charset="0"/>
                <a:cs typeface="Arial" panose="020B0604020202020204" pitchFamily="34" charset="0"/>
              </a:rPr>
              <a:t>', 2600, 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cs typeface="Arial" panose="020B0604020202020204" pitchFamily="34" charset="0"/>
              </a:rPr>
              <a:t> employee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(0, 'omkar', 4500, 300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20789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solidFill>
                  <a:schemeClr val="tx1">
                    <a:lumMod val="95000"/>
                    <a:lumOff val="5000"/>
                  </a:schemeClr>
                </a:solidFill>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cs typeface="Arial" panose="020B0604020202020204" pitchFamily="34" charset="0"/>
              </a:rPr>
              <a:t>-200, '</a:t>
            </a:r>
            <a:r>
              <a:rPr lang="en-IN" dirty="0" err="1">
                <a:solidFill>
                  <a:schemeClr val="tx1">
                    <a:lumMod val="95000"/>
                    <a:lumOff val="5000"/>
                  </a:schemeClr>
                </a:solidFill>
                <a:latin typeface="Arial" panose="020B0604020202020204" pitchFamily="34" charset="0"/>
                <a:cs typeface="Arial" panose="020B0604020202020204" pitchFamily="34" charset="0"/>
              </a:rPr>
              <a:t>rahul</a:t>
            </a:r>
            <a:r>
              <a:rPr lang="en-IN" dirty="0">
                <a:solidFill>
                  <a:schemeClr val="tx1">
                    <a:lumMod val="95000"/>
                    <a:lumOff val="5000"/>
                  </a:schemeClr>
                </a:solidFill>
                <a:latin typeface="Arial" panose="020B0604020202020204" pitchFamily="34" charset="0"/>
                <a:cs typeface="Arial" panose="020B0604020202020204" pitchFamily="34" charset="0"/>
              </a:rPr>
              <a:t>', 3000, 300 , default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solidFill>
                  <a:schemeClr val="tx1">
                    <a:lumMod val="95000"/>
                    <a:lumOff val="5000"/>
                  </a:schemeClr>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solidFill>
                  <a:schemeClr val="tx1">
                    <a:lumMod val="95000"/>
                    <a:lumOff val="5000"/>
                  </a:schemeClr>
                </a:solidFill>
                <a:latin typeface="Arial" panose="020B0604020202020204" pitchFamily="34" charset="0"/>
                <a:cs typeface="Arial" panose="020B0604020202020204" pitchFamily="34" charset="0"/>
              </a:rPr>
              <a:t> employee;</a:t>
            </a:r>
            <a:endParaRPr lang="en-US"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solidFill>
                  <a:schemeClr val="tx1">
                    <a:lumMod val="95000"/>
                    <a:lumOff val="5000"/>
                  </a:schemeClr>
                </a:solidFill>
                <a:latin typeface="Arial" panose="020B0604020202020204" pitchFamily="34" charset="0"/>
                <a:cs typeface="Arial" panose="020B0604020202020204" pitchFamily="34" charset="0"/>
              </a:rPr>
              <a:t> ID, length</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salary, length</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FROM</a:t>
            </a:r>
            <a:r>
              <a:rPr lang="en-US" dirty="0">
                <a:solidFill>
                  <a:schemeClr val="tx1">
                    <a:lumMod val="95000"/>
                    <a:lumOff val="5000"/>
                  </a:schemeClr>
                </a:solidFill>
                <a:latin typeface="Arial" panose="020B0604020202020204" pitchFamily="34" charset="0"/>
                <a:cs typeface="Arial" panose="020B0604020202020204" pitchFamily="34" charset="0"/>
              </a:rPr>
              <a:t> employee;</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50640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745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987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unique auto_increment first,</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0" y="4042232"/>
            <a:ext cx="58370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(111, 2000, 'Honda');</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(112, 2002, 'Hyundai');</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(113, 2000, 'Jeep');</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51350</TotalTime>
  <Words>59573</Words>
  <Application>Microsoft Office PowerPoint</Application>
  <PresentationFormat>Custom</PresentationFormat>
  <Paragraphs>6953</Paragraphs>
  <Slides>649</Slides>
  <Notes>30</Notes>
  <HiddenSlides>78</HiddenSlides>
  <MMClips>0</MMClips>
  <ScaleCrop>false</ScaleCrop>
  <HeadingPairs>
    <vt:vector size="6" baseType="variant">
      <vt:variant>
        <vt:lpstr>Fonts Used</vt:lpstr>
      </vt:variant>
      <vt:variant>
        <vt:i4>30</vt:i4>
      </vt:variant>
      <vt:variant>
        <vt:lpstr>Theme</vt:lpstr>
      </vt:variant>
      <vt:variant>
        <vt:i4>1</vt:i4>
      </vt:variant>
      <vt:variant>
        <vt:lpstr>Slide Titles</vt:lpstr>
      </vt:variant>
      <vt:variant>
        <vt:i4>649</vt:i4>
      </vt:variant>
    </vt:vector>
  </HeadingPairs>
  <TitlesOfParts>
    <vt:vector size="680" baseType="lpstr">
      <vt:lpstr>SimSun</vt:lpstr>
      <vt:lpstr>-apple-system</vt:lpstr>
      <vt:lpstr>Arial</vt:lpstr>
      <vt:lpstr>Arial</vt:lpstr>
      <vt:lpstr>Calibri</vt:lpstr>
      <vt:lpstr>Calibri (Body)</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Light</vt:lpstr>
      <vt:lpstr>Segoe UI Semilight</vt:lpstr>
      <vt:lpstr>Source Code Pro</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2906</cp:revision>
  <dcterms:created xsi:type="dcterms:W3CDTF">2019-04-24T09:11:59Z</dcterms:created>
  <dcterms:modified xsi:type="dcterms:W3CDTF">2020-09-28T00:39:24Z</dcterms:modified>
</cp:coreProperties>
</file>